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4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8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0" r:id="rId12"/>
    <p:sldId id="279" r:id="rId13"/>
    <p:sldId id="289" r:id="rId14"/>
    <p:sldId id="290" r:id="rId15"/>
    <p:sldId id="296" r:id="rId16"/>
    <p:sldId id="292" r:id="rId17"/>
    <p:sldId id="297" r:id="rId18"/>
    <p:sldId id="294" r:id="rId19"/>
    <p:sldId id="295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LT Std 85 Heavy"/>
        <a:ea typeface="Avenir LT Std 85 Heavy"/>
        <a:cs typeface="Avenir LT Std 85 Heavy"/>
        <a:sym typeface="Avenir LT Std 85 Heavy"/>
      </a:defRPr>
    </a:lvl1pPr>
    <a:lvl2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LT Std 85 Heavy"/>
        <a:ea typeface="Avenir LT Std 85 Heavy"/>
        <a:cs typeface="Avenir LT Std 85 Heavy"/>
        <a:sym typeface="Avenir LT Std 85 Heavy"/>
      </a:defRPr>
    </a:lvl2pPr>
    <a:lvl3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LT Std 85 Heavy"/>
        <a:ea typeface="Avenir LT Std 85 Heavy"/>
        <a:cs typeface="Avenir LT Std 85 Heavy"/>
        <a:sym typeface="Avenir LT Std 85 Heavy"/>
      </a:defRPr>
    </a:lvl3pPr>
    <a:lvl4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LT Std 85 Heavy"/>
        <a:ea typeface="Avenir LT Std 85 Heavy"/>
        <a:cs typeface="Avenir LT Std 85 Heavy"/>
        <a:sym typeface="Avenir LT Std 85 Heavy"/>
      </a:defRPr>
    </a:lvl4pPr>
    <a:lvl5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LT Std 85 Heavy"/>
        <a:ea typeface="Avenir LT Std 85 Heavy"/>
        <a:cs typeface="Avenir LT Std 85 Heavy"/>
        <a:sym typeface="Avenir LT Std 85 Heavy"/>
      </a:defRPr>
    </a:lvl5pPr>
    <a:lvl6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LT Std 85 Heavy"/>
        <a:ea typeface="Avenir LT Std 85 Heavy"/>
        <a:cs typeface="Avenir LT Std 85 Heavy"/>
        <a:sym typeface="Avenir LT Std 85 Heavy"/>
      </a:defRPr>
    </a:lvl6pPr>
    <a:lvl7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LT Std 85 Heavy"/>
        <a:ea typeface="Avenir LT Std 85 Heavy"/>
        <a:cs typeface="Avenir LT Std 85 Heavy"/>
        <a:sym typeface="Avenir LT Std 85 Heavy"/>
      </a:defRPr>
    </a:lvl7pPr>
    <a:lvl8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LT Std 85 Heavy"/>
        <a:ea typeface="Avenir LT Std 85 Heavy"/>
        <a:cs typeface="Avenir LT Std 85 Heavy"/>
        <a:sym typeface="Avenir LT Std 85 Heavy"/>
      </a:defRPr>
    </a:lvl8pPr>
    <a:lvl9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LT Std 85 Heavy"/>
        <a:ea typeface="Avenir LT Std 85 Heavy"/>
        <a:cs typeface="Avenir LT Std 85 Heavy"/>
        <a:sym typeface="Avenir LT Std 85 Heavy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1216" userDrawn="1">
          <p15:clr>
            <a:srgbClr val="A4A3A4"/>
          </p15:clr>
        </p15:guide>
        <p15:guide id="3" pos="2441" userDrawn="1">
          <p15:clr>
            <a:srgbClr val="A4A3A4"/>
          </p15:clr>
        </p15:guide>
        <p15:guide id="4" orient="horz" pos="8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F4C"/>
    <a:srgbClr val="B90024"/>
    <a:srgbClr val="A91F49"/>
    <a:srgbClr val="C01340"/>
    <a:srgbClr val="7F7F7F"/>
    <a:srgbClr val="C0001C"/>
    <a:srgbClr val="1B355E"/>
    <a:srgbClr val="1F2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Avenir LT Std 85 Heavy"/>
          <a:ea typeface="Avenir LT Std 85 Heavy"/>
          <a:cs typeface="Avenir LT Std 85 Heavy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12700" cap="flat">
              <a:solidFill>
                <a:srgbClr val="5B5854"/>
              </a:solidFill>
              <a:prstDash val="solid"/>
              <a:round/>
            </a:ln>
          </a:top>
          <a:bottom>
            <a:ln w="127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LT Std 85 Heavy"/>
          <a:ea typeface="Avenir LT Std 85 Heavy"/>
          <a:cs typeface="Avenir LT Std 85 Heavy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12700" cap="flat">
              <a:solidFill>
                <a:srgbClr val="5B5854"/>
              </a:solidFill>
              <a:prstDash val="solid"/>
              <a:round/>
            </a:ln>
          </a:top>
          <a:bottom>
            <a:ln w="127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n" i="off">
        <a:font>
          <a:latin typeface="Avenir LT Std 85 Heavy"/>
          <a:ea typeface="Avenir LT Std 85 Heavy"/>
          <a:cs typeface="Avenir LT Std 85 Heavy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12700" cap="flat">
              <a:solidFill>
                <a:srgbClr val="5B5854"/>
              </a:solidFill>
              <a:prstDash val="solid"/>
              <a:round/>
            </a:ln>
          </a:top>
          <a:bottom>
            <a:ln w="127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LT Std 85 Heavy"/>
          <a:ea typeface="Avenir LT Std 85 Heavy"/>
          <a:cs typeface="Avenir LT Std 85 Heavy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round/>
            </a:ln>
          </a:left>
          <a:right>
            <a:ln w="12700" cap="flat">
              <a:solidFill>
                <a:srgbClr val="5B5854"/>
              </a:solidFill>
              <a:prstDash val="solid"/>
              <a:round/>
            </a:ln>
          </a:right>
          <a:top>
            <a:ln w="12700" cap="flat">
              <a:solidFill>
                <a:srgbClr val="5B5854"/>
              </a:solidFill>
              <a:prstDash val="solid"/>
              <a:round/>
            </a:ln>
          </a:top>
          <a:bottom>
            <a:ln w="127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solidFill>
                <a:srgbClr val="5B5854"/>
              </a:solidFill>
              <a:prstDash val="solid"/>
              <a:round/>
            </a:ln>
          </a:insideH>
          <a:insideV>
            <a:ln w="12700" cap="flat">
              <a:solidFill>
                <a:srgbClr val="5B5854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ff">
        <a:font>
          <a:latin typeface="Avenir LT Std 85 Heavy"/>
          <a:ea typeface="Avenir LT Std 85 Heavy"/>
          <a:cs typeface="Avenir LT Std 85 Heavy"/>
        </a:font>
        <a:srgbClr val="5B5854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rgbClr val="D4DAE0"/>
          </a:solidFill>
        </a:fill>
      </a:tcStyle>
    </a:wholeTbl>
    <a:band2H>
      <a:tcTxStyle/>
      <a:tcStyle>
        <a:tcBdr/>
        <a:fill>
          <a:solidFill>
            <a:srgbClr val="EBEDF0"/>
          </a:solidFill>
        </a:fill>
      </a:tcStyle>
    </a:band2H>
    <a:firstCol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381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381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Avenir LT Std 85 Heavy"/>
          <a:ea typeface="Avenir LT Std 85 Heavy"/>
          <a:cs typeface="Avenir LT Std 85 Heavy"/>
        </a:font>
        <a:srgbClr val="5B5854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rgbClr val="DDE0D3"/>
          </a:solidFill>
        </a:fill>
      </a:tcStyle>
    </a:wholeTbl>
    <a:band2H>
      <a:tcTxStyle/>
      <a:tcStyle>
        <a:tcBdr/>
        <a:fill>
          <a:solidFill>
            <a:srgbClr val="EFF0EA"/>
          </a:solidFill>
        </a:fill>
      </a:tcStyle>
    </a:band2H>
    <a:firstCol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381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381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Avenir LT Std 85 Heavy"/>
          <a:ea typeface="Avenir LT Std 85 Heavy"/>
          <a:cs typeface="Avenir LT Std 85 Heavy"/>
        </a:font>
        <a:srgbClr val="5B5854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rgbClr val="D8D6DD"/>
          </a:solidFill>
        </a:fill>
      </a:tcStyle>
    </a:wholeTbl>
    <a:band2H>
      <a:tcTxStyle/>
      <a:tcStyle>
        <a:tcBdr/>
        <a:fill>
          <a:solidFill>
            <a:srgbClr val="ECECEF"/>
          </a:solidFill>
        </a:fill>
      </a:tcStyle>
    </a:band2H>
    <a:firstCol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381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381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Avenir LT Std 85 Heavy"/>
          <a:ea typeface="Avenir LT Std 85 Heavy"/>
          <a:cs typeface="Avenir LT Std 85 Heavy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072B5B"/>
          </a:solidFill>
        </a:fill>
      </a:tcStyle>
    </a:band2H>
    <a:firstCol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LTStd-Heavy"/>
          <a:ea typeface="AvenirLTStd-Heavy"/>
          <a:cs typeface="AvenirLTStd-Heavy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B5854"/>
              </a:solidFill>
              <a:prstDash val="solid"/>
              <a:round/>
            </a:ln>
          </a:top>
          <a:bottom>
            <a:ln w="254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72B5B"/>
          </a:solidFill>
        </a:fill>
      </a:tcStyle>
    </a:lastRow>
    <a:firstRow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B5854"/>
              </a:solidFill>
              <a:prstDash val="solid"/>
              <a:round/>
            </a:ln>
          </a:top>
          <a:bottom>
            <a:ln w="25400" cap="flat">
              <a:solidFill>
                <a:srgbClr val="5B585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Avenir LT Std 85 Heavy"/>
          <a:ea typeface="Avenir LT Std 85 Heavy"/>
          <a:cs typeface="Avenir LT Std 85 Heavy"/>
        </a:font>
        <a:srgbClr val="5B5854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rgbClr val="D0D0CF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rgbClr val="5B5854"/>
          </a:solidFill>
        </a:fill>
      </a:tcStyle>
    </a:firstCol>
    <a:lastRow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38100" cap="flat">
              <a:solidFill>
                <a:srgbClr val="072B5B"/>
              </a:solidFill>
              <a:prstDash val="solid"/>
              <a:round/>
            </a:ln>
          </a:top>
          <a:bottom>
            <a:ln w="127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rgbClr val="5B5854"/>
          </a:solidFill>
        </a:fill>
      </a:tcStyle>
    </a:lastRow>
    <a:firstRow>
      <a:tcTxStyle b="on" i="off">
        <a:font>
          <a:latin typeface="AvenirLTStd-Heavy"/>
          <a:ea typeface="AvenirLTStd-Heavy"/>
          <a:cs typeface="AvenirLTStd-Heavy"/>
        </a:font>
        <a:srgbClr val="072B5B"/>
      </a:tcTxStyle>
      <a:tcStyle>
        <a:tcBdr>
          <a:left>
            <a:ln w="12700" cap="flat">
              <a:solidFill>
                <a:srgbClr val="072B5B"/>
              </a:solidFill>
              <a:prstDash val="solid"/>
              <a:round/>
            </a:ln>
          </a:left>
          <a:right>
            <a:ln w="12700" cap="flat">
              <a:solidFill>
                <a:srgbClr val="072B5B"/>
              </a:solidFill>
              <a:prstDash val="solid"/>
              <a:round/>
            </a:ln>
          </a:right>
          <a:top>
            <a:ln w="12700" cap="flat">
              <a:solidFill>
                <a:srgbClr val="072B5B"/>
              </a:solidFill>
              <a:prstDash val="solid"/>
              <a:round/>
            </a:ln>
          </a:top>
          <a:bottom>
            <a:ln w="38100" cap="flat">
              <a:solidFill>
                <a:srgbClr val="072B5B"/>
              </a:solidFill>
              <a:prstDash val="solid"/>
              <a:round/>
            </a:ln>
          </a:bottom>
          <a:insideH>
            <a:ln w="12700" cap="flat">
              <a:solidFill>
                <a:srgbClr val="072B5B"/>
              </a:solidFill>
              <a:prstDash val="solid"/>
              <a:round/>
            </a:ln>
          </a:insideH>
          <a:insideV>
            <a:ln w="12700" cap="flat">
              <a:solidFill>
                <a:srgbClr val="072B5B"/>
              </a:solidFill>
              <a:prstDash val="solid"/>
              <a:round/>
            </a:ln>
          </a:insideV>
        </a:tcBdr>
        <a:fill>
          <a:solidFill>
            <a:srgbClr val="5B585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96"/>
    <p:restoredTop sz="94733" autoAdjust="0"/>
  </p:normalViewPr>
  <p:slideViewPr>
    <p:cSldViewPr snapToGrid="0" snapToObjects="1" showGuides="1">
      <p:cViewPr varScale="1">
        <p:scale>
          <a:sx n="54" d="100"/>
          <a:sy n="54" d="100"/>
        </p:scale>
        <p:origin x="1176" y="36"/>
      </p:cViewPr>
      <p:guideLst>
        <p:guide orient="horz" pos="4320"/>
        <p:guide pos="1216"/>
        <p:guide pos="2441"/>
        <p:guide orient="horz" pos="8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92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52E352E-A695-212D-F819-8628F16CD9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090"/>
            <a:ext cx="6858000" cy="2001820"/>
          </a:xfrm>
          <a:prstGeom prst="rect">
            <a:avLst/>
          </a:prstGeom>
        </p:spPr>
      </p:pic>
      <p:sp>
        <p:nvSpPr>
          <p:cNvPr id="8" name="Segnaposto intestazione 7">
            <a:extLst>
              <a:ext uri="{FF2B5EF4-FFF2-40B4-BE49-F238E27FC236}">
                <a16:creationId xmlns:a16="http://schemas.microsoft.com/office/drawing/2014/main" id="{E5ACAEF3-F47E-53D8-3190-0B68343CDC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A06062E-0470-CCC0-68D5-C479ABEBB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842" y="229394"/>
            <a:ext cx="3953656" cy="115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13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216021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s.i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sottotitolo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B6D867-89CA-4A31-ACE7-D5969D6A6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8BD2-B577-4AD8-89CD-0A125B3F6FFE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0F085F-A9D2-4594-9BBF-374F178D5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CD45D3-CA59-465B-91EA-39A62512A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2765-4937-4672-B7B4-C1128805FF8B}" type="slidenum">
              <a:rPr lang="it-IT" smtClean="0"/>
              <a:t>‹Nº›</a:t>
            </a:fld>
            <a:endParaRPr lang="it-IT"/>
          </a:p>
        </p:txBody>
      </p:sp>
      <p:sp>
        <p:nvSpPr>
          <p:cNvPr id="7" name="Titolo Testo">
            <a:extLst>
              <a:ext uri="{FF2B5EF4-FFF2-40B4-BE49-F238E27FC236}">
                <a16:creationId xmlns:a16="http://schemas.microsoft.com/office/drawing/2014/main" id="{5555B332-9B0A-4FF3-BCF4-1B8D0712748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901825" y="-624791"/>
            <a:ext cx="21138724" cy="26511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>
                <a:solidFill>
                  <a:srgbClr val="1B2F4C"/>
                </a:solidFill>
                <a:latin typeface="Avenir Medium"/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8" name="Sottotitolo">
            <a:extLst>
              <a:ext uri="{FF2B5EF4-FFF2-40B4-BE49-F238E27FC236}">
                <a16:creationId xmlns:a16="http://schemas.microsoft.com/office/drawing/2014/main" id="{B52CB7DB-8238-42B0-8842-83D977D9521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901826" y="1981200"/>
            <a:ext cx="21138724" cy="52578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ClrTx/>
              <a:buSzTx/>
              <a:buNone/>
              <a:defRPr sz="3400" cap="none" spc="306">
                <a:solidFill>
                  <a:srgbClr val="9A958E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9563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47B6482-39E6-4662-AB64-564A26E4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8BD2-B577-4AD8-89CD-0A125B3F6FFE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BB0A95E-04C6-4963-A616-12E829FC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7F9B3F-2C02-43F5-A08A-3FC200AC2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42765-4937-4672-B7B4-C1128805FF8B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78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BLU edificio">
    <p:bg>
      <p:bgPr>
        <a:solidFill>
          <a:srgbClr val="1F29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107665E-DE6F-D94B-835B-AE4260F10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11" y="7642107"/>
            <a:ext cx="24419989" cy="6038946"/>
          </a:xfrm>
          <a:prstGeom prst="rect">
            <a:avLst/>
          </a:prstGeom>
        </p:spPr>
      </p:pic>
      <p:pic>
        <p:nvPicPr>
          <p:cNvPr id="16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8809" y="-3087595"/>
            <a:ext cx="6479291" cy="218197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itolo Testo"/>
          <p:cNvSpPr txBox="1">
            <a:spLocks noGrp="1"/>
          </p:cNvSpPr>
          <p:nvPr>
            <p:ph type="title"/>
          </p:nvPr>
        </p:nvSpPr>
        <p:spPr>
          <a:xfrm>
            <a:off x="3810000" y="3315063"/>
            <a:ext cx="18731640" cy="3115151"/>
          </a:xfrm>
          <a:prstGeom prst="rect">
            <a:avLst/>
          </a:prstGeom>
        </p:spPr>
        <p:txBody>
          <a:bodyPr/>
          <a:lstStyle>
            <a:lvl1pPr>
              <a:defRPr sz="7700" cap="none" spc="308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dirty="0"/>
          </a:p>
        </p:txBody>
      </p:sp>
      <p:sp>
        <p:nvSpPr>
          <p:cNvPr id="20" name="Sottotitolo"/>
          <p:cNvSpPr txBox="1">
            <a:spLocks noGrp="1"/>
          </p:cNvSpPr>
          <p:nvPr>
            <p:ph type="body" sz="quarter" idx="14"/>
          </p:nvPr>
        </p:nvSpPr>
        <p:spPr>
          <a:xfrm>
            <a:off x="3822433" y="6619533"/>
            <a:ext cx="18765507" cy="535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l">
              <a:buClrTx/>
              <a:buSzTx/>
              <a:buNone/>
              <a:defRPr sz="3400" cap="none" spc="300">
                <a:solidFill>
                  <a:srgbClr val="FFFFFF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pPr>
            <a:r>
              <a:rPr lang="it-IT"/>
              <a:t>Fare clic per modificare gli stili del testo dello schema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DB0DF9B-43CD-492A-A275-DBC7673834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579" y="306274"/>
            <a:ext cx="10922122" cy="318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9319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/ sottotitolo / testo EDIF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896533" y="3022600"/>
            <a:ext cx="21138724" cy="906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4800"/>
              </a:spcBef>
              <a:buFontTx/>
              <a:buNone/>
              <a:defRPr sz="4200" cap="none" spc="84">
                <a:latin typeface="Avenir Medium"/>
                <a:ea typeface="Avenir Medium"/>
                <a:cs typeface="Avenir Medium"/>
                <a:sym typeface="Avenir Medium"/>
              </a:defRPr>
            </a:lvl1pPr>
            <a:lvl2pPr marL="508000" indent="0" algn="l">
              <a:spcBef>
                <a:spcPts val="4800"/>
              </a:spcBef>
              <a:buFontTx/>
              <a:buNone/>
              <a:defRPr sz="4200" cap="none" spc="84">
                <a:latin typeface="Avenir Medium"/>
                <a:ea typeface="Avenir Medium"/>
                <a:cs typeface="Avenir Medium"/>
                <a:sym typeface="Avenir Medium"/>
              </a:defRPr>
            </a:lvl2pPr>
            <a:lvl3pPr marL="1016000" indent="0" algn="l">
              <a:spcBef>
                <a:spcPts val="4800"/>
              </a:spcBef>
              <a:buFontTx/>
              <a:buNone/>
              <a:defRPr sz="4200" cap="none" spc="84">
                <a:latin typeface="Avenir Medium"/>
                <a:ea typeface="Avenir Medium"/>
                <a:cs typeface="Avenir Medium"/>
                <a:sym typeface="Avenir Medium"/>
              </a:defRPr>
            </a:lvl3pPr>
            <a:lvl4pPr marL="1524000" indent="0" algn="l">
              <a:spcBef>
                <a:spcPts val="4800"/>
              </a:spcBef>
              <a:buFontTx/>
              <a:buNone/>
              <a:defRPr sz="4200" cap="none" spc="84">
                <a:latin typeface="Avenir Medium"/>
                <a:ea typeface="Avenir Medium"/>
                <a:cs typeface="Avenir Medium"/>
                <a:sym typeface="Avenir Medium"/>
              </a:defRPr>
            </a:lvl4pPr>
            <a:lvl5pPr marL="2032000" indent="0" algn="l">
              <a:spcBef>
                <a:spcPts val="4800"/>
              </a:spcBef>
              <a:buFontTx/>
              <a:buNone/>
              <a:defRPr sz="4200" cap="none" spc="84">
                <a:latin typeface="Avenir Medium"/>
                <a:ea typeface="Avenir Medium"/>
                <a:cs typeface="Avenir Medium"/>
                <a:sym typeface="Avenir Medium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dirty="0"/>
          </a:p>
        </p:txBody>
      </p:sp>
      <p:sp>
        <p:nvSpPr>
          <p:cNvPr id="43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6" name="Sottotitolo">
            <a:extLst>
              <a:ext uri="{FF2B5EF4-FFF2-40B4-BE49-F238E27FC236}">
                <a16:creationId xmlns:a16="http://schemas.microsoft.com/office/drawing/2014/main" id="{C61B1B40-C8D8-564D-ABB6-B7D9A76507F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1901826" y="1981200"/>
            <a:ext cx="21138724" cy="52578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ClrTx/>
              <a:buSzTx/>
              <a:buNone/>
              <a:defRPr sz="3400" cap="none" spc="306">
                <a:solidFill>
                  <a:srgbClr val="9A958E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Numero diapositiva">
            <a:extLst>
              <a:ext uri="{FF2B5EF4-FFF2-40B4-BE49-F238E27FC236}">
                <a16:creationId xmlns:a16="http://schemas.microsoft.com/office/drawing/2014/main" id="{65DE3BA2-F112-4B4A-A3B2-4936F6A139B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911857" y="12785260"/>
            <a:ext cx="443485" cy="4089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801791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84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" descr="Immagine">
            <a:extLst>
              <a:ext uri="{FF2B5EF4-FFF2-40B4-BE49-F238E27FC236}">
                <a16:creationId xmlns:a16="http://schemas.microsoft.com/office/drawing/2014/main" id="{993ECAEC-1E60-415B-9437-AD7FD2DB0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12650300" y="1990727"/>
            <a:ext cx="12749700" cy="12741273"/>
          </a:xfrm>
          <a:prstGeom prst="rect">
            <a:avLst/>
          </a:prstGeom>
          <a:ln w="12700">
            <a:miter lim="400000"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&quot;">
            <a:extLst>
              <a:ext uri="{FF2B5EF4-FFF2-40B4-BE49-F238E27FC236}">
                <a16:creationId xmlns:a16="http://schemas.microsoft.com/office/drawing/2014/main" id="{5C481663-2DC6-4615-BE2D-77DBB5FA6FD2}"/>
              </a:ext>
            </a:extLst>
          </p:cNvPr>
          <p:cNvSpPr txBox="1"/>
          <p:nvPr userDrawn="1"/>
        </p:nvSpPr>
        <p:spPr>
          <a:xfrm>
            <a:off x="11519802" y="9931400"/>
            <a:ext cx="1346455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0" b="1" spc="360">
                <a:solidFill>
                  <a:srgbClr val="1D355E"/>
                </a:solidFill>
                <a:latin typeface="AvenirLTStd-Heavy"/>
                <a:ea typeface="AvenirLTStd-Heavy"/>
                <a:cs typeface="AvenirLTStd-Heavy"/>
                <a:sym typeface="AvenirLTStd-Heavy"/>
              </a:defRPr>
            </a:lvl1pPr>
          </a:lstStyle>
          <a:p>
            <a:r>
              <a:t>"</a:t>
            </a:r>
          </a:p>
        </p:txBody>
      </p:sp>
      <p:sp>
        <p:nvSpPr>
          <p:cNvPr id="4" name="&quot;">
            <a:extLst>
              <a:ext uri="{FF2B5EF4-FFF2-40B4-BE49-F238E27FC236}">
                <a16:creationId xmlns:a16="http://schemas.microsoft.com/office/drawing/2014/main" id="{773EB2C5-6B1E-41AE-BE3F-E541501E3E7B}"/>
              </a:ext>
            </a:extLst>
          </p:cNvPr>
          <p:cNvSpPr txBox="1"/>
          <p:nvPr userDrawn="1"/>
        </p:nvSpPr>
        <p:spPr>
          <a:xfrm>
            <a:off x="11519802" y="2514600"/>
            <a:ext cx="1346455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0" b="1" spc="360">
                <a:solidFill>
                  <a:srgbClr val="1D355E"/>
                </a:solidFill>
                <a:latin typeface="AvenirLTStd-Heavy"/>
                <a:ea typeface="AvenirLTStd-Heavy"/>
                <a:cs typeface="AvenirLTStd-Heavy"/>
                <a:sym typeface="AvenirLTStd-Heavy"/>
              </a:defRPr>
            </a:lvl1pPr>
          </a:lstStyle>
          <a:p>
            <a:r>
              <a:rPr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128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" descr="Immagine">
            <a:extLst>
              <a:ext uri="{FF2B5EF4-FFF2-40B4-BE49-F238E27FC236}">
                <a16:creationId xmlns:a16="http://schemas.microsoft.com/office/drawing/2014/main" id="{993ECAEC-1E60-415B-9437-AD7FD2DB0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12650300" y="1990727"/>
            <a:ext cx="12749700" cy="12741273"/>
          </a:xfrm>
          <a:prstGeom prst="rect">
            <a:avLst/>
          </a:prstGeom>
          <a:ln w="12700">
            <a:miter lim="400000"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www.units.it">
            <a:extLst>
              <a:ext uri="{FF2B5EF4-FFF2-40B4-BE49-F238E27FC236}">
                <a16:creationId xmlns:a16="http://schemas.microsoft.com/office/drawing/2014/main" id="{8DEE07B9-D2E6-44C6-B3BE-897897CBF233}"/>
              </a:ext>
            </a:extLst>
          </p:cNvPr>
          <p:cNvSpPr txBox="1"/>
          <p:nvPr userDrawn="1"/>
        </p:nvSpPr>
        <p:spPr>
          <a:xfrm>
            <a:off x="10847132" y="12111963"/>
            <a:ext cx="268973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spcBef>
                <a:spcPts val="4000"/>
              </a:spcBef>
              <a:defRPr u="sng" spc="7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venir Medium"/>
                <a:ea typeface="Avenir Medium"/>
                <a:cs typeface="Avenir Medium"/>
                <a:sym typeface="Avenir Medium"/>
                <a:hlinkClick r:id="rId3"/>
              </a:defRPr>
            </a:lvl1pPr>
          </a:lstStyle>
          <a:p>
            <a:pPr>
              <a:defRPr>
                <a:solidFill>
                  <a:srgbClr val="1D355E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www.units.it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F789CCE-718C-4889-995C-53787B13C5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09" y="605272"/>
            <a:ext cx="12600458" cy="54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8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" descr="Immagine">
            <a:extLst>
              <a:ext uri="{FF2B5EF4-FFF2-40B4-BE49-F238E27FC236}">
                <a16:creationId xmlns:a16="http://schemas.microsoft.com/office/drawing/2014/main" id="{A9907DC8-61DC-4388-89A5-3460698053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4000"/>
          </a:blip>
          <a:stretch>
            <a:fillRect/>
          </a:stretch>
        </p:blipFill>
        <p:spPr>
          <a:xfrm>
            <a:off x="12650300" y="1990727"/>
            <a:ext cx="12749700" cy="12741273"/>
          </a:xfrm>
          <a:prstGeom prst="rect">
            <a:avLst/>
          </a:prstGeom>
          <a:ln w="12700">
            <a:miter lim="400000"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D2FE0A-2959-4607-B4D8-E53E3EB04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98BD2-B577-4AD8-89CD-0A125B3F6FFE}" type="datetimeFigureOut">
              <a:rPr lang="it-IT" smtClean="0"/>
              <a:t>13/03/2024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FE947B-E6F4-41C6-B4A3-43EEE68C1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F04A18-AA99-410A-80DE-38DF4D40E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42765-4937-4672-B7B4-C1128805FF8B}" type="slidenum">
              <a:rPr lang="it-IT" smtClean="0"/>
              <a:t>‹Nº›</a:t>
            </a:fld>
            <a:endParaRPr lang="it-IT"/>
          </a:p>
        </p:txBody>
      </p:sp>
      <p:sp>
        <p:nvSpPr>
          <p:cNvPr id="7" name="Rettangolo">
            <a:extLst>
              <a:ext uri="{FF2B5EF4-FFF2-40B4-BE49-F238E27FC236}">
                <a16:creationId xmlns:a16="http://schemas.microsoft.com/office/drawing/2014/main" id="{5C0418BB-0837-44ED-A339-FF3897EBC17C}"/>
              </a:ext>
            </a:extLst>
          </p:cNvPr>
          <p:cNvSpPr/>
          <p:nvPr userDrawn="1"/>
        </p:nvSpPr>
        <p:spPr>
          <a:xfrm>
            <a:off x="0" y="12262777"/>
            <a:ext cx="24384000" cy="1453225"/>
          </a:xfrm>
          <a:prstGeom prst="rect">
            <a:avLst/>
          </a:prstGeom>
          <a:solidFill>
            <a:srgbClr val="1D35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sp>
        <p:nvSpPr>
          <p:cNvPr id="8" name="Numero diapositiva">
            <a:extLst>
              <a:ext uri="{FF2B5EF4-FFF2-40B4-BE49-F238E27FC236}">
                <a16:creationId xmlns:a16="http://schemas.microsoft.com/office/drawing/2014/main" id="{90EC1CB9-7508-4CC2-B60B-F5E167810F3F}"/>
              </a:ext>
            </a:extLst>
          </p:cNvPr>
          <p:cNvSpPr txBox="1">
            <a:spLocks/>
          </p:cNvSpPr>
          <p:nvPr userDrawn="1"/>
        </p:nvSpPr>
        <p:spPr>
          <a:xfrm>
            <a:off x="1911857" y="12785260"/>
            <a:ext cx="443485" cy="40894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all" spc="48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LT Std 35 Light"/>
                <a:ea typeface="Avenir LT Std 35 Light"/>
                <a:cs typeface="Avenir LT Std 35 Light"/>
                <a:sym typeface="Avenir LT Std 35 Light"/>
              </a:defRPr>
            </a:lvl1pPr>
            <a:lvl2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00" b="0" i="0" u="none" strike="noStrike" cap="none" spc="0" normalizeH="0" baseline="0">
                <a:ln>
                  <a:noFill/>
                </a:ln>
                <a:solidFill>
                  <a:srgbClr val="5B5854"/>
                </a:solidFill>
                <a:effectLst/>
                <a:uFillTx/>
                <a:latin typeface="Avenir LT Std 85 Heavy"/>
                <a:ea typeface="Avenir LT Std 85 Heavy"/>
                <a:cs typeface="Avenir LT Std 85 Heavy"/>
                <a:sym typeface="Avenir LT Std 85 Heavy"/>
              </a:defRPr>
            </a:lvl2pPr>
            <a:lvl3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00" b="0" i="0" u="none" strike="noStrike" cap="none" spc="0" normalizeH="0" baseline="0">
                <a:ln>
                  <a:noFill/>
                </a:ln>
                <a:solidFill>
                  <a:srgbClr val="5B5854"/>
                </a:solidFill>
                <a:effectLst/>
                <a:uFillTx/>
                <a:latin typeface="Avenir LT Std 85 Heavy"/>
                <a:ea typeface="Avenir LT Std 85 Heavy"/>
                <a:cs typeface="Avenir LT Std 85 Heavy"/>
                <a:sym typeface="Avenir LT Std 85 Heavy"/>
              </a:defRPr>
            </a:lvl3pPr>
            <a:lvl4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00" b="0" i="0" u="none" strike="noStrike" cap="none" spc="0" normalizeH="0" baseline="0">
                <a:ln>
                  <a:noFill/>
                </a:ln>
                <a:solidFill>
                  <a:srgbClr val="5B5854"/>
                </a:solidFill>
                <a:effectLst/>
                <a:uFillTx/>
                <a:latin typeface="Avenir LT Std 85 Heavy"/>
                <a:ea typeface="Avenir LT Std 85 Heavy"/>
                <a:cs typeface="Avenir LT Std 85 Heavy"/>
                <a:sym typeface="Avenir LT Std 85 Heavy"/>
              </a:defRPr>
            </a:lvl4pPr>
            <a:lvl5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00" b="0" i="0" u="none" strike="noStrike" cap="none" spc="0" normalizeH="0" baseline="0">
                <a:ln>
                  <a:noFill/>
                </a:ln>
                <a:solidFill>
                  <a:srgbClr val="5B5854"/>
                </a:solidFill>
                <a:effectLst/>
                <a:uFillTx/>
                <a:latin typeface="Avenir LT Std 85 Heavy"/>
                <a:ea typeface="Avenir LT Std 85 Heavy"/>
                <a:cs typeface="Avenir LT Std 85 Heavy"/>
                <a:sym typeface="Avenir LT Std 85 Heavy"/>
              </a:defRPr>
            </a:lvl5pPr>
            <a:lvl6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00" b="0" i="0" u="none" strike="noStrike" cap="none" spc="0" normalizeH="0" baseline="0">
                <a:ln>
                  <a:noFill/>
                </a:ln>
                <a:solidFill>
                  <a:srgbClr val="5B5854"/>
                </a:solidFill>
                <a:effectLst/>
                <a:uFillTx/>
                <a:latin typeface="Avenir LT Std 85 Heavy"/>
                <a:ea typeface="Avenir LT Std 85 Heavy"/>
                <a:cs typeface="Avenir LT Std 85 Heavy"/>
                <a:sym typeface="Avenir LT Std 85 Heavy"/>
              </a:defRPr>
            </a:lvl6pPr>
            <a:lvl7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00" b="0" i="0" u="none" strike="noStrike" cap="none" spc="0" normalizeH="0" baseline="0">
                <a:ln>
                  <a:noFill/>
                </a:ln>
                <a:solidFill>
                  <a:srgbClr val="5B5854"/>
                </a:solidFill>
                <a:effectLst/>
                <a:uFillTx/>
                <a:latin typeface="Avenir LT Std 85 Heavy"/>
                <a:ea typeface="Avenir LT Std 85 Heavy"/>
                <a:cs typeface="Avenir LT Std 85 Heavy"/>
                <a:sym typeface="Avenir LT Std 85 Heavy"/>
              </a:defRPr>
            </a:lvl7pPr>
            <a:lvl8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00" b="0" i="0" u="none" strike="noStrike" cap="none" spc="0" normalizeH="0" baseline="0">
                <a:ln>
                  <a:noFill/>
                </a:ln>
                <a:solidFill>
                  <a:srgbClr val="5B5854"/>
                </a:solidFill>
                <a:effectLst/>
                <a:uFillTx/>
                <a:latin typeface="Avenir LT Std 85 Heavy"/>
                <a:ea typeface="Avenir LT Std 85 Heavy"/>
                <a:cs typeface="Avenir LT Std 85 Heavy"/>
                <a:sym typeface="Avenir LT Std 85 Heavy"/>
              </a:defRPr>
            </a:lvl8pPr>
            <a:lvl9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500" b="0" i="0" u="none" strike="noStrike" cap="none" spc="0" normalizeH="0" baseline="0">
                <a:ln>
                  <a:noFill/>
                </a:ln>
                <a:solidFill>
                  <a:srgbClr val="5B5854"/>
                </a:solidFill>
                <a:effectLst/>
                <a:uFillTx/>
                <a:latin typeface="Avenir LT Std 85 Heavy"/>
                <a:ea typeface="Avenir LT Std 85 Heavy"/>
                <a:cs typeface="Avenir LT Std 85 Heavy"/>
                <a:sym typeface="Avenir LT Std 85 Heavy"/>
              </a:defRPr>
            </a:lvl9pPr>
          </a:lstStyle>
          <a:p>
            <a:fld id="{86CB4B4D-7CA3-9044-876B-883B54F8677D}" type="slidenum">
              <a:rPr lang="it-IT" smtClean="0"/>
              <a:pPr/>
              <a:t>‹Nº›</a:t>
            </a:fld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382CE29-5A69-4F6F-ADFA-DF06843DC03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450" y="11831223"/>
            <a:ext cx="7931995" cy="2316331"/>
          </a:xfrm>
          <a:prstGeom prst="rect">
            <a:avLst/>
          </a:prstGeom>
        </p:spPr>
      </p:pic>
      <p:sp>
        <p:nvSpPr>
          <p:cNvPr id="10" name="Titolo Testo">
            <a:extLst>
              <a:ext uri="{FF2B5EF4-FFF2-40B4-BE49-F238E27FC236}">
                <a16:creationId xmlns:a16="http://schemas.microsoft.com/office/drawing/2014/main" id="{F133AB5B-6D28-463C-B7B3-445B7F0A70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1825" y="-624791"/>
            <a:ext cx="21138724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257141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3" r:id="rId2"/>
    <p:sldLayoutId id="2147484002" r:id="rId3"/>
    <p:sldLayoutId id="214748400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25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91F49"/>
            </a:gs>
            <a:gs pos="33000">
              <a:srgbClr val="A91F49"/>
            </a:gs>
            <a:gs pos="66000">
              <a:srgbClr val="1B2F4C"/>
            </a:gs>
            <a:gs pos="100000">
              <a:srgbClr val="1B2F4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olo della presentazio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pc="300"/>
            </a:lvl1pPr>
          </a:lstStyle>
          <a:p>
            <a:r>
              <a:rPr lang="it-IT" sz="8000" b="1" dirty="0"/>
              <a:t>Impegno Pubblico Sociale – Terza Missione</a:t>
            </a:r>
            <a:endParaRPr sz="8000" b="1" dirty="0"/>
          </a:p>
        </p:txBody>
      </p:sp>
      <p:sp>
        <p:nvSpPr>
          <p:cNvPr id="181" name="Sottotitolo"/>
          <p:cNvSpPr txBox="1">
            <a:spLocks noGrp="1"/>
          </p:cNvSpPr>
          <p:nvPr>
            <p:ph type="body" sz="quarter" idx="14"/>
          </p:nvPr>
        </p:nvSpPr>
        <p:spPr>
          <a:xfrm>
            <a:off x="3822433" y="6793157"/>
            <a:ext cx="18765507" cy="152436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 algn="l">
              <a:buClrTx/>
              <a:buSzTx/>
              <a:buNone/>
              <a:defRPr sz="3400" cap="none" spc="300">
                <a:solidFill>
                  <a:srgbClr val="FFFFFF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1pPr>
          </a:lstStyle>
          <a:p>
            <a:r>
              <a:rPr lang="it-IT" sz="5400" b="1" dirty="0"/>
              <a:t>Le Linee guida dell’Università degli Studi di Trieste</a:t>
            </a:r>
            <a:endParaRPr sz="54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923E18A-AC06-85D7-F097-FF056DE3C17F}"/>
              </a:ext>
            </a:extLst>
          </p:cNvPr>
          <p:cNvSpPr txBox="1"/>
          <p:nvPr/>
        </p:nvSpPr>
        <p:spPr>
          <a:xfrm>
            <a:off x="5236464" y="11756059"/>
            <a:ext cx="12865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</a:rPr>
              <a:t>Dipartimento di Studi Umanistici</a:t>
            </a:r>
          </a:p>
          <a:p>
            <a:r>
              <a:rPr lang="it-IT" sz="3600" b="1" dirty="0">
                <a:solidFill>
                  <a:schemeClr val="bg1"/>
                </a:solidFill>
              </a:rPr>
              <a:t>13 marzo 2024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tatureium niendit et int qui quibus, toruptat harum explacc aerovitia nissentius ex ea dolorerum qui reri apelloribus et ut fuga. Itatur rerio et…"/>
          <p:cNvSpPr txBox="1">
            <a:spLocks noGrp="1"/>
          </p:cNvSpPr>
          <p:nvPr>
            <p:ph type="body" idx="1"/>
          </p:nvPr>
        </p:nvSpPr>
        <p:spPr>
          <a:xfrm>
            <a:off x="1896533" y="3022600"/>
            <a:ext cx="21138724" cy="8712200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it-IT" dirty="0"/>
              <a:t>Rettore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it-IT" dirty="0"/>
              <a:t>Delegati del Rettore per </a:t>
            </a:r>
            <a:r>
              <a:rPr lang="it-IT" dirty="0" err="1"/>
              <a:t>L’iPS</a:t>
            </a:r>
            <a:r>
              <a:rPr lang="it-IT" dirty="0"/>
              <a:t> – TM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it-IT" dirty="0"/>
              <a:t>Settore Servizi alla Ricerca e Terza Missione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it-IT" dirty="0"/>
              <a:t>Unità di Staff Comunicazione e Relazioni esterne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it-IT" dirty="0"/>
              <a:t>Ufficio Post </a:t>
            </a:r>
            <a:r>
              <a:rPr lang="it-IT" dirty="0" err="1"/>
              <a:t>lauream</a:t>
            </a:r>
            <a:endParaRPr lang="it-IT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it-IT" dirty="0"/>
              <a:t>Sistema Museale di Ateneo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it-IT" dirty="0"/>
              <a:t>Sistema Bibliotecario di Ateneo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it-IT" dirty="0"/>
              <a:t>Presidio della Qualità </a:t>
            </a:r>
          </a:p>
          <a:p>
            <a:endParaRPr lang="it-IT" dirty="0"/>
          </a:p>
        </p:txBody>
      </p:sp>
      <p:sp>
        <p:nvSpPr>
          <p:cNvPr id="189" name="Titolo della slide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pc="200"/>
            </a:lvl1pPr>
          </a:lstStyle>
          <a:p>
            <a:r>
              <a:rPr lang="it-IT" sz="6600" b="1" dirty="0">
                <a:solidFill>
                  <a:srgbClr val="002060"/>
                </a:solidFill>
                <a:latin typeface="Avenir Medium"/>
              </a:rPr>
              <a:t>REFERENTI D’ATENEO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B61C5D2-3A65-CD48-BBAD-337E4A96C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1826" y="1981200"/>
            <a:ext cx="21138724" cy="61555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8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903391" y="12778446"/>
            <a:ext cx="443485" cy="408940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0304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tatureium niendit et int qui quibus, toruptat harum explacc aerovitia nissentius ex ea dolorerum qui reri apelloribus et ut fuga. Itatur rerio et…"/>
          <p:cNvSpPr txBox="1">
            <a:spLocks noGrp="1"/>
          </p:cNvSpPr>
          <p:nvPr>
            <p:ph type="body" idx="1"/>
          </p:nvPr>
        </p:nvSpPr>
        <p:spPr>
          <a:xfrm>
            <a:off x="1896533" y="3022600"/>
            <a:ext cx="21138724" cy="7875555"/>
          </a:xfrm>
        </p:spPr>
        <p:txBody>
          <a:bodyPr>
            <a:normAutofit fontScale="25000" lnSpcReduction="20000"/>
          </a:bodyPr>
          <a:lstStyle/>
          <a:p>
            <a:r>
              <a:rPr lang="it-IT" sz="16000" b="1" dirty="0">
                <a:solidFill>
                  <a:srgbClr val="002060"/>
                </a:solidFill>
              </a:rPr>
              <a:t>SETTORE SERVIZI ALLA RICERCA E TERZA MISSIONE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16000" dirty="0"/>
              <a:t>Diffonde le </a:t>
            </a:r>
            <a:r>
              <a:rPr lang="it-IT" sz="16000" b="1" dirty="0"/>
              <a:t>comunicazioni</a:t>
            </a:r>
            <a:r>
              <a:rPr lang="it-IT" sz="16000" dirty="0"/>
              <a:t> sui </a:t>
            </a:r>
            <a:r>
              <a:rPr lang="it-IT" sz="16000" b="1" dirty="0"/>
              <a:t>bandi </a:t>
            </a:r>
            <a:r>
              <a:rPr lang="it-IT" sz="16000" dirty="0"/>
              <a:t>regionali, nazionali e internazionali e iniziative d’ateneo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16000" b="1" dirty="0"/>
              <a:t>Assiste il personale docente </a:t>
            </a:r>
            <a:r>
              <a:rPr lang="it-IT" sz="16000" dirty="0"/>
              <a:t>nelle fasi di programmazione, progettazione, attuazione e monitoraggio delle attività</a:t>
            </a:r>
          </a:p>
          <a:p>
            <a:r>
              <a:rPr lang="it-IT" sz="16000" b="1" dirty="0"/>
              <a:t> </a:t>
            </a:r>
            <a:r>
              <a:rPr lang="it-IT" sz="16000" b="1" dirty="0">
                <a:solidFill>
                  <a:srgbClr val="002060"/>
                </a:solidFill>
              </a:rPr>
              <a:t>DIPARTIMENTI</a:t>
            </a:r>
            <a:endParaRPr lang="it-IT" sz="16000" dirty="0">
              <a:solidFill>
                <a:srgbClr val="00206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it-IT" sz="16000" dirty="0"/>
              <a:t>Esprimono </a:t>
            </a:r>
            <a:r>
              <a:rPr lang="it-IT" sz="16000" b="1" dirty="0"/>
              <a:t>uno o due delegati</a:t>
            </a:r>
            <a:r>
              <a:rPr lang="it-IT" sz="16000" dirty="0"/>
              <a:t>, a seconda delle aree presenti e della propria vocazione (un delegato per la valorizzazione culturale e sociale; un delegato per l’ambito tecnologico) </a:t>
            </a:r>
          </a:p>
          <a:p>
            <a:r>
              <a:rPr lang="it-IT" sz="16000" dirty="0"/>
              <a:t> </a:t>
            </a:r>
          </a:p>
          <a:p>
            <a:r>
              <a:rPr lang="it-IT" dirty="0"/>
              <a:t> </a:t>
            </a:r>
          </a:p>
          <a:p>
            <a:endParaRPr lang="it-IT" dirty="0"/>
          </a:p>
        </p:txBody>
      </p:sp>
      <p:sp>
        <p:nvSpPr>
          <p:cNvPr id="189" name="Titolo della slide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pc="200"/>
            </a:lvl1pPr>
          </a:lstStyle>
          <a:p>
            <a:r>
              <a:rPr lang="it-IT" sz="6600" b="1" dirty="0">
                <a:solidFill>
                  <a:srgbClr val="002060"/>
                </a:solidFill>
                <a:latin typeface="Avenir Medium"/>
              </a:rPr>
              <a:t>REFERENTI E AZIONI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B61C5D2-3A65-CD48-BBAD-337E4A96C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1826" y="1981200"/>
            <a:ext cx="21138724" cy="61555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8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903391" y="12778446"/>
            <a:ext cx="443485" cy="408940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410116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tatureium niendit et int qui quibus, toruptat harum explacc aerovitia nissentius ex ea dolorerum qui reri apelloribus et ut fuga. Itatur rerio et…"/>
          <p:cNvSpPr txBox="1">
            <a:spLocks noGrp="1"/>
          </p:cNvSpPr>
          <p:nvPr>
            <p:ph type="body" idx="1"/>
          </p:nvPr>
        </p:nvSpPr>
        <p:spPr>
          <a:xfrm>
            <a:off x="1896533" y="2873829"/>
            <a:ext cx="21138724" cy="886097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sz="4000" b="1" dirty="0"/>
              <a:t>ATTIVITÀ DI VALORIZZAZIONE DELLA RICERCA</a:t>
            </a:r>
          </a:p>
          <a:p>
            <a:pPr algn="ctr"/>
            <a:br>
              <a:rPr lang="it-IT" sz="4000" b="1" dirty="0"/>
            </a:br>
            <a:r>
              <a:rPr lang="it-IT" sz="4000" dirty="0"/>
              <a:t>Settore Servizi alla Ricerca e Terza Missione</a:t>
            </a:r>
            <a:br>
              <a:rPr lang="it-IT" sz="4000" dirty="0"/>
            </a:br>
            <a:r>
              <a:rPr lang="it-IT" sz="4000" dirty="0"/>
              <a:t>Ufficio Partecipate, Partnership e Progetti strategici </a:t>
            </a:r>
          </a:p>
          <a:p>
            <a:pPr algn="ctr"/>
            <a:r>
              <a:rPr lang="it-IT" sz="4000" b="1" dirty="0"/>
              <a:t>ATTIVITÀ SULLA SALUTE PUBBLICA</a:t>
            </a:r>
          </a:p>
          <a:p>
            <a:pPr algn="ctr"/>
            <a:br>
              <a:rPr lang="it-IT" sz="4000" b="1" dirty="0"/>
            </a:br>
            <a:r>
              <a:rPr lang="it-IT" sz="4000" dirty="0"/>
              <a:t>Devono essere conformi all’Accordo Quadro Università - ASUGI</a:t>
            </a:r>
          </a:p>
          <a:p>
            <a:pPr algn="ctr"/>
            <a:r>
              <a:rPr lang="it-IT" sz="4000" b="1" dirty="0"/>
              <a:t>ALTRE ATTIVITÀ </a:t>
            </a:r>
          </a:p>
          <a:p>
            <a:pPr algn="ctr"/>
            <a:r>
              <a:rPr lang="it-IT" sz="4000" dirty="0"/>
              <a:t>(formazione continua, beni artistici e culturali, Public Engagement, beni di natura sociale, educativa etc.)</a:t>
            </a:r>
          </a:p>
          <a:p>
            <a:pPr algn="ctr"/>
            <a:br>
              <a:rPr lang="it-IT" sz="4000" dirty="0"/>
            </a:br>
            <a:r>
              <a:rPr lang="it-IT" sz="4000" dirty="0"/>
              <a:t>Seguono l’iter di approvazione a livello di Ateneo e/o di Dipartimento </a:t>
            </a:r>
          </a:p>
          <a:p>
            <a:endParaRPr lang="it-IT" dirty="0"/>
          </a:p>
        </p:txBody>
      </p:sp>
      <p:sp>
        <p:nvSpPr>
          <p:cNvPr id="189" name="Titolo della slide"/>
          <p:cNvSpPr txBox="1">
            <a:spLocks noGrp="1"/>
          </p:cNvSpPr>
          <p:nvPr>
            <p:ph type="title"/>
          </p:nvPr>
        </p:nvSpPr>
        <p:spPr>
          <a:xfrm>
            <a:off x="1901825" y="586707"/>
            <a:ext cx="21138724" cy="561312"/>
          </a:xfrm>
        </p:spPr>
        <p:txBody>
          <a:bodyPr>
            <a:normAutofit fontScale="90000"/>
          </a:bodyPr>
          <a:lstStyle>
            <a:lvl1pPr>
              <a:defRPr spc="200"/>
            </a:lvl1pPr>
          </a:lstStyle>
          <a:p>
            <a:br>
              <a:rPr lang="it-IT" b="1" dirty="0">
                <a:solidFill>
                  <a:srgbClr val="002060"/>
                </a:solidFill>
              </a:rPr>
            </a:br>
            <a:br>
              <a:rPr lang="it-IT" b="1" dirty="0">
                <a:solidFill>
                  <a:srgbClr val="002060"/>
                </a:solidFill>
              </a:rPr>
            </a:br>
            <a:br>
              <a:rPr lang="it-IT" b="1" dirty="0">
                <a:solidFill>
                  <a:srgbClr val="002060"/>
                </a:solidFill>
              </a:rPr>
            </a:br>
            <a:br>
              <a:rPr lang="it-IT" b="1" dirty="0">
                <a:solidFill>
                  <a:srgbClr val="002060"/>
                </a:solidFill>
              </a:rPr>
            </a:br>
            <a:br>
              <a:rPr lang="it-IT" b="1" dirty="0">
                <a:solidFill>
                  <a:srgbClr val="002060"/>
                </a:solidFill>
              </a:rPr>
            </a:b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  <a:latin typeface="Avenir Medium"/>
              </a:rPr>
              <a:t>LA REALIZZAZIONE DELLE ATTIVITÀ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B61C5D2-3A65-CD48-BBAD-337E4A96C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1826" y="1389186"/>
            <a:ext cx="21138724" cy="923330"/>
          </a:xfrm>
        </p:spPr>
        <p:txBody>
          <a:bodyPr/>
          <a:lstStyle/>
          <a:p>
            <a:r>
              <a:rPr lang="it-IT" sz="6000" b="1" dirty="0"/>
              <a:t>STRUTTURE E ITER</a:t>
            </a:r>
          </a:p>
        </p:txBody>
      </p:sp>
      <p:sp>
        <p:nvSpPr>
          <p:cNvPr id="18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903391" y="12778446"/>
            <a:ext cx="443485" cy="408940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33D4BB10-0507-4371-B778-740F04178518}"/>
              </a:ext>
            </a:extLst>
          </p:cNvPr>
          <p:cNvSpPr/>
          <p:nvPr/>
        </p:nvSpPr>
        <p:spPr>
          <a:xfrm>
            <a:off x="12313099" y="3432085"/>
            <a:ext cx="435747" cy="689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BC3C3FEC-9BFB-40FB-A3A1-CA9D1805B0D2}"/>
              </a:ext>
            </a:extLst>
          </p:cNvPr>
          <p:cNvSpPr/>
          <p:nvPr/>
        </p:nvSpPr>
        <p:spPr>
          <a:xfrm>
            <a:off x="12375698" y="6168851"/>
            <a:ext cx="484632" cy="689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AECB4ECA-15DD-494C-ABB3-27FC370A5175}"/>
              </a:ext>
            </a:extLst>
          </p:cNvPr>
          <p:cNvSpPr/>
          <p:nvPr/>
        </p:nvSpPr>
        <p:spPr>
          <a:xfrm>
            <a:off x="12379568" y="10104146"/>
            <a:ext cx="480762" cy="689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95709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tatureium niendit et int qui quibus, toruptat harum explacc aerovitia nissentius ex ea dolorerum qui reri apelloribus et ut fuga. Itatur rerio et…"/>
          <p:cNvSpPr txBox="1">
            <a:spLocks noGrp="1"/>
          </p:cNvSpPr>
          <p:nvPr>
            <p:ph type="body" idx="1"/>
          </p:nvPr>
        </p:nvSpPr>
        <p:spPr>
          <a:xfrm>
            <a:off x="1896533" y="3022600"/>
            <a:ext cx="21138724" cy="8712200"/>
          </a:xfrm>
        </p:spPr>
        <p:txBody>
          <a:bodyPr>
            <a:normAutofit fontScale="25000" lnSpcReduction="20000"/>
          </a:bodyPr>
          <a:lstStyle/>
          <a:p>
            <a:pPr marL="1143000" indent="-1143000">
              <a:buFont typeface="Wingdings" panose="05000000000000000000" pitchFamily="2" charset="2"/>
              <a:buChar char="Ø"/>
            </a:pPr>
            <a:endParaRPr lang="it-IT" sz="16000" dirty="0"/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it-IT" sz="16000" dirty="0"/>
              <a:t>Tiene conto delle </a:t>
            </a:r>
            <a:r>
              <a:rPr lang="it-IT" sz="16000" b="1" dirty="0"/>
              <a:t>iniziative storiche </a:t>
            </a:r>
            <a:r>
              <a:rPr lang="it-IT" sz="16000" dirty="0"/>
              <a:t>dell’</a:t>
            </a:r>
            <a:r>
              <a:rPr lang="it-IT" sz="16000" b="1" dirty="0"/>
              <a:t>Ateneo</a:t>
            </a:r>
            <a:r>
              <a:rPr lang="it-IT" sz="16000" dirty="0"/>
              <a:t>, dei risultati raggiunti e delle possibili aree di miglioramento</a:t>
            </a: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it-IT" sz="16000" dirty="0"/>
              <a:t>Tende a valorizzare </a:t>
            </a:r>
            <a:r>
              <a:rPr lang="it-IT" sz="16000" b="1" dirty="0"/>
              <a:t>convenzioni </a:t>
            </a:r>
            <a:r>
              <a:rPr lang="it-IT" sz="16000" dirty="0"/>
              <a:t>in atto attraverso azioni concrete</a:t>
            </a: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it-IT" sz="16000" dirty="0"/>
              <a:t>Individua </a:t>
            </a:r>
            <a:r>
              <a:rPr lang="it-IT" sz="16000" b="1" dirty="0"/>
              <a:t>nuovi spazi di sviluppo</a:t>
            </a: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it-IT" sz="16000" dirty="0"/>
              <a:t>Deve essere in linea con il </a:t>
            </a:r>
            <a:r>
              <a:rPr lang="it-IT" sz="16000" b="1" dirty="0"/>
              <a:t>Piano Strategico d’Ateneo </a:t>
            </a:r>
            <a:r>
              <a:rPr lang="it-IT" sz="16000" dirty="0"/>
              <a:t>e dei dipartimenti</a:t>
            </a:r>
          </a:p>
          <a:p>
            <a:pPr marL="1143000" indent="-1143000">
              <a:buFont typeface="Wingdings" panose="05000000000000000000" pitchFamily="2" charset="2"/>
              <a:buChar char="Ø"/>
            </a:pPr>
            <a:endParaRPr lang="it-IT" sz="16000" dirty="0"/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it-IT" sz="16000" dirty="0"/>
              <a:t>Il </a:t>
            </a:r>
            <a:r>
              <a:rPr lang="it-IT" sz="16000" b="1" dirty="0"/>
              <a:t>dipartimento</a:t>
            </a:r>
            <a:r>
              <a:rPr lang="it-IT" sz="16000" dirty="0"/>
              <a:t> è tenuto a proporre </a:t>
            </a:r>
            <a:r>
              <a:rPr lang="it-IT" sz="16000" b="1" dirty="0"/>
              <a:t>progetti che valorizzino i suoi diversi ambiti culturali</a:t>
            </a: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it-IT" sz="16000" dirty="0"/>
              <a:t>Ogni attività di IPS-TM del dipartimento deve essere preventivamente approvata dal consiglio di dipartimento </a:t>
            </a:r>
          </a:p>
          <a:p>
            <a:r>
              <a:rPr lang="it-IT" sz="16000" dirty="0"/>
              <a:t> </a:t>
            </a:r>
          </a:p>
          <a:p>
            <a:pPr algn="just"/>
            <a:endParaRPr lang="it-IT" sz="4000" b="1" dirty="0"/>
          </a:p>
          <a:p>
            <a:endParaRPr lang="it-IT" dirty="0"/>
          </a:p>
        </p:txBody>
      </p:sp>
      <p:sp>
        <p:nvSpPr>
          <p:cNvPr id="189" name="Titolo della slide"/>
          <p:cNvSpPr txBox="1">
            <a:spLocks noGrp="1"/>
          </p:cNvSpPr>
          <p:nvPr>
            <p:ph type="title"/>
          </p:nvPr>
        </p:nvSpPr>
        <p:spPr>
          <a:xfrm>
            <a:off x="1901825" y="1631575"/>
            <a:ext cx="21138724" cy="1242253"/>
          </a:xfrm>
        </p:spPr>
        <p:txBody>
          <a:bodyPr>
            <a:normAutofit fontScale="90000"/>
          </a:bodyPr>
          <a:lstStyle>
            <a:lvl1pPr>
              <a:defRPr spc="200"/>
            </a:lvl1pPr>
          </a:lstStyle>
          <a:p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endParaRPr lang="it-IT" b="1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B61C5D2-3A65-CD48-BBAD-337E4A96C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1826" y="1981200"/>
            <a:ext cx="21138724" cy="1006429"/>
          </a:xfrm>
        </p:spPr>
        <p:txBody>
          <a:bodyPr/>
          <a:lstStyle/>
          <a:p>
            <a:r>
              <a:rPr lang="it-IT" sz="6600" b="1" dirty="0"/>
              <a:t>PROGRAMMAZIONE</a:t>
            </a:r>
          </a:p>
        </p:txBody>
      </p:sp>
      <p:sp>
        <p:nvSpPr>
          <p:cNvPr id="18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903391" y="12778446"/>
            <a:ext cx="443485" cy="408940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5A0DEC24-F3FC-4F1A-B4AD-BD384DD1DB0D}"/>
              </a:ext>
            </a:extLst>
          </p:cNvPr>
          <p:cNvSpPr/>
          <p:nvPr/>
        </p:nvSpPr>
        <p:spPr>
          <a:xfrm>
            <a:off x="11535508" y="8357108"/>
            <a:ext cx="484632" cy="978408"/>
          </a:xfrm>
          <a:prstGeom prst="downArrow">
            <a:avLst/>
          </a:prstGeom>
          <a:solidFill>
            <a:srgbClr val="072B5B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500" b="0" i="0" u="none" strike="noStrike" cap="none" spc="0" normalizeH="0" baseline="0">
              <a:ln>
                <a:noFill/>
              </a:ln>
              <a:solidFill>
                <a:srgbClr val="5B5854"/>
              </a:solidFill>
              <a:effectLst/>
              <a:uFillTx/>
              <a:latin typeface="Avenir LT Std 85 Heavy"/>
              <a:ea typeface="Avenir LT Std 85 Heavy"/>
              <a:cs typeface="Avenir LT Std 85 Heavy"/>
              <a:sym typeface="Avenir LT Std 85 Heavy"/>
            </a:endParaRPr>
          </a:p>
        </p:txBody>
      </p:sp>
      <p:sp>
        <p:nvSpPr>
          <p:cNvPr id="3" name="Titolo della slide">
            <a:extLst>
              <a:ext uri="{FF2B5EF4-FFF2-40B4-BE49-F238E27FC236}">
                <a16:creationId xmlns:a16="http://schemas.microsoft.com/office/drawing/2014/main" id="{5923672D-30BE-C6EB-62DC-52877D06F14D}"/>
              </a:ext>
            </a:extLst>
          </p:cNvPr>
          <p:cNvSpPr txBox="1">
            <a:spLocks/>
          </p:cNvSpPr>
          <p:nvPr/>
        </p:nvSpPr>
        <p:spPr>
          <a:xfrm>
            <a:off x="1901825" y="586707"/>
            <a:ext cx="21138724" cy="561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it-IT" sz="3600" b="1" dirty="0">
                <a:solidFill>
                  <a:srgbClr val="002060"/>
                </a:solidFill>
              </a:rPr>
            </a:br>
            <a:br>
              <a:rPr lang="it-IT" sz="3600" b="1" dirty="0">
                <a:solidFill>
                  <a:srgbClr val="002060"/>
                </a:solidFill>
              </a:rPr>
            </a:br>
            <a:br>
              <a:rPr lang="it-IT" sz="3600" b="1" dirty="0">
                <a:solidFill>
                  <a:srgbClr val="002060"/>
                </a:solidFill>
              </a:rPr>
            </a:br>
            <a:r>
              <a:rPr lang="it-IT" sz="3600" b="1" dirty="0">
                <a:solidFill>
                  <a:srgbClr val="002060"/>
                </a:solidFill>
                <a:latin typeface="Avenir Medium"/>
              </a:rPr>
              <a:t>LA REALIZZAZIONE DELLE ATTIVITÀ</a:t>
            </a:r>
            <a:endParaRPr lang="it-IT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9219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tatureium niendit et int qui quibus, toruptat harum explacc aerovitia nissentius ex ea dolorerum qui reri apelloribus et ut fuga. Itatur rerio et…"/>
          <p:cNvSpPr txBox="1">
            <a:spLocks noGrp="1"/>
          </p:cNvSpPr>
          <p:nvPr>
            <p:ph type="body" idx="1"/>
          </p:nvPr>
        </p:nvSpPr>
        <p:spPr>
          <a:xfrm>
            <a:off x="1622638" y="3526937"/>
            <a:ext cx="21138724" cy="8342334"/>
          </a:xfrm>
        </p:spPr>
        <p:txBody>
          <a:bodyPr>
            <a:normAutofit fontScale="25000" lnSpcReduction="20000"/>
          </a:bodyPr>
          <a:lstStyle/>
          <a:p>
            <a:pPr marL="1143000" lvl="0" indent="-1143000">
              <a:buFont typeface="Wingdings" panose="05000000000000000000" pitchFamily="2" charset="2"/>
              <a:buChar char="Ø"/>
            </a:pPr>
            <a:r>
              <a:rPr lang="it-IT" sz="16000" dirty="0"/>
              <a:t>Gli </a:t>
            </a:r>
            <a:r>
              <a:rPr lang="it-IT" sz="16000" b="1" dirty="0"/>
              <a:t>obiettivi</a:t>
            </a:r>
          </a:p>
          <a:p>
            <a:pPr marL="1143000" lvl="0" indent="-1143000">
              <a:buFont typeface="Wingdings" panose="05000000000000000000" pitchFamily="2" charset="2"/>
              <a:buChar char="Ø"/>
            </a:pPr>
            <a:r>
              <a:rPr lang="it-IT" sz="16000" dirty="0"/>
              <a:t>Il </a:t>
            </a:r>
            <a:r>
              <a:rPr lang="it-IT" sz="16000" b="1" dirty="0"/>
              <a:t>contesto</a:t>
            </a:r>
          </a:p>
          <a:p>
            <a:pPr marL="1143000" lvl="0" indent="-1143000">
              <a:buFont typeface="Wingdings" panose="05000000000000000000" pitchFamily="2" charset="2"/>
              <a:buChar char="Ø"/>
            </a:pPr>
            <a:r>
              <a:rPr lang="it-IT" sz="16000" dirty="0"/>
              <a:t>I </a:t>
            </a:r>
            <a:r>
              <a:rPr lang="it-IT" sz="16000" b="1" dirty="0"/>
              <a:t>destinatari</a:t>
            </a:r>
          </a:p>
          <a:p>
            <a:pPr marL="1143000" lvl="0" indent="-1143000">
              <a:buFont typeface="Wingdings" panose="05000000000000000000" pitchFamily="2" charset="2"/>
              <a:buChar char="Ø"/>
            </a:pPr>
            <a:r>
              <a:rPr lang="it-IT" sz="16000" dirty="0"/>
              <a:t>Le </a:t>
            </a:r>
            <a:r>
              <a:rPr lang="it-IT" sz="16000" b="1" dirty="0"/>
              <a:t>azioni</a:t>
            </a:r>
          </a:p>
          <a:p>
            <a:pPr marL="1143000" lvl="0" indent="-1143000">
              <a:buFont typeface="Wingdings" panose="05000000000000000000" pitchFamily="2" charset="2"/>
              <a:buChar char="Ø"/>
            </a:pPr>
            <a:r>
              <a:rPr lang="it-IT" sz="16000" dirty="0"/>
              <a:t>Gli </a:t>
            </a:r>
            <a:r>
              <a:rPr lang="it-IT" sz="16000" b="1" dirty="0"/>
              <a:t>attori </a:t>
            </a:r>
            <a:r>
              <a:rPr lang="it-IT" sz="16000" dirty="0"/>
              <a:t>coinvolti</a:t>
            </a:r>
          </a:p>
          <a:p>
            <a:pPr marL="1143000" lvl="0" indent="-1143000">
              <a:buFont typeface="Wingdings" panose="05000000000000000000" pitchFamily="2" charset="2"/>
              <a:buChar char="Ø"/>
            </a:pPr>
            <a:r>
              <a:rPr lang="it-IT" sz="16000" dirty="0"/>
              <a:t>Eventuali </a:t>
            </a:r>
            <a:r>
              <a:rPr lang="it-IT" sz="16000" b="1" dirty="0"/>
              <a:t>partner esterni</a:t>
            </a:r>
          </a:p>
          <a:p>
            <a:pPr marL="1143000" lvl="0" indent="-1143000">
              <a:buFont typeface="Wingdings" panose="05000000000000000000" pitchFamily="2" charset="2"/>
              <a:buChar char="Ø"/>
            </a:pPr>
            <a:r>
              <a:rPr lang="it-IT" sz="16000" dirty="0"/>
              <a:t>Le </a:t>
            </a:r>
            <a:r>
              <a:rPr lang="it-IT" sz="16000" b="1" dirty="0"/>
              <a:t>risorse finanziarie </a:t>
            </a:r>
            <a:r>
              <a:rPr lang="it-IT" sz="16000" dirty="0"/>
              <a:t>necessarie</a:t>
            </a: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it-IT" sz="16000" dirty="0"/>
              <a:t>il </a:t>
            </a:r>
            <a:r>
              <a:rPr lang="it-IT" sz="16000" b="1" dirty="0"/>
              <a:t>periodo</a:t>
            </a:r>
            <a:r>
              <a:rPr lang="it-IT" sz="16000" dirty="0"/>
              <a:t> di svolgimento</a:t>
            </a:r>
            <a:r>
              <a:rPr lang="it-IT" dirty="0"/>
              <a:t> </a:t>
            </a:r>
          </a:p>
          <a:p>
            <a:pPr algn="just"/>
            <a:endParaRPr lang="it-IT" sz="4000" b="1" dirty="0"/>
          </a:p>
          <a:p>
            <a:endParaRPr lang="it-IT" dirty="0"/>
          </a:p>
        </p:txBody>
      </p:sp>
      <p:sp>
        <p:nvSpPr>
          <p:cNvPr id="189" name="Titolo della slide"/>
          <p:cNvSpPr txBox="1">
            <a:spLocks noGrp="1"/>
          </p:cNvSpPr>
          <p:nvPr>
            <p:ph type="title"/>
          </p:nvPr>
        </p:nvSpPr>
        <p:spPr>
          <a:xfrm>
            <a:off x="1901825" y="-624791"/>
            <a:ext cx="21138724" cy="2998714"/>
          </a:xfrm>
        </p:spPr>
        <p:txBody>
          <a:bodyPr>
            <a:normAutofit/>
          </a:bodyPr>
          <a:lstStyle>
            <a:lvl1pPr>
              <a:defRPr spc="200"/>
            </a:lvl1pPr>
          </a:lstStyle>
          <a:p>
            <a:br>
              <a:rPr lang="it-IT" b="1" dirty="0"/>
            </a:br>
            <a:r>
              <a:rPr lang="it-IT" sz="7300" b="1" dirty="0">
                <a:solidFill>
                  <a:srgbClr val="002060"/>
                </a:solidFill>
                <a:latin typeface="Avenir Medium"/>
              </a:rPr>
              <a:t>PROGETTAZIONE</a:t>
            </a:r>
            <a:br>
              <a:rPr lang="it-IT" b="1" dirty="0"/>
            </a:br>
            <a:endParaRPr lang="it-IT" b="1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B61C5D2-3A65-CD48-BBAD-337E4A96C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1826" y="1981200"/>
            <a:ext cx="21138724" cy="1006429"/>
          </a:xfrm>
        </p:spPr>
        <p:txBody>
          <a:bodyPr/>
          <a:lstStyle/>
          <a:p>
            <a:r>
              <a:rPr lang="it-IT" sz="6600" b="1" dirty="0"/>
              <a:t>COSA DEFINIRE</a:t>
            </a:r>
          </a:p>
        </p:txBody>
      </p:sp>
      <p:sp>
        <p:nvSpPr>
          <p:cNvPr id="18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903391" y="12778446"/>
            <a:ext cx="443485" cy="408940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7238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tatureium niendit et int qui quibus, toruptat harum explacc aerovitia nissentius ex ea dolorerum qui reri apelloribus et ut fuga. Itatur rerio et…"/>
          <p:cNvSpPr txBox="1">
            <a:spLocks noGrp="1"/>
          </p:cNvSpPr>
          <p:nvPr>
            <p:ph type="body" idx="1"/>
          </p:nvPr>
        </p:nvSpPr>
        <p:spPr>
          <a:xfrm>
            <a:off x="1622638" y="5413225"/>
            <a:ext cx="21138724" cy="3354257"/>
          </a:xfrm>
        </p:spPr>
        <p:txBody>
          <a:bodyPr>
            <a:norm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it-IT" sz="4000" dirty="0"/>
              <a:t>gli </a:t>
            </a:r>
            <a:r>
              <a:rPr lang="it-IT" sz="4000" b="1" dirty="0"/>
              <a:t>indicatori di impatto </a:t>
            </a:r>
            <a:r>
              <a:rPr lang="it-IT" sz="4000" dirty="0"/>
              <a:t>culturale, sociale ed economico 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it-IT" sz="4000" dirty="0"/>
              <a:t>le </a:t>
            </a:r>
            <a:r>
              <a:rPr lang="it-IT" sz="4000" b="1" dirty="0"/>
              <a:t>modalità di rilevamento </a:t>
            </a:r>
            <a:r>
              <a:rPr lang="it-IT" sz="4000" dirty="0"/>
              <a:t>della</a:t>
            </a:r>
            <a:r>
              <a:rPr lang="it-IT" sz="4000" b="1" dirty="0"/>
              <a:t> soddisfazione </a:t>
            </a:r>
            <a:r>
              <a:rPr lang="it-IT" sz="4000" dirty="0"/>
              <a:t>dei destinatari dell’iniziativa/attività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000" dirty="0"/>
              <a:t>il </a:t>
            </a:r>
            <a:r>
              <a:rPr lang="it-IT" sz="4000" b="1" dirty="0"/>
              <a:t>piano di comunicazione </a:t>
            </a:r>
            <a:r>
              <a:rPr lang="it-IT" sz="4000" dirty="0"/>
              <a:t>(con l’ufficio di staff comunicazione e relazioni esterne di ateneo).</a:t>
            </a:r>
          </a:p>
          <a:p>
            <a:endParaRPr lang="it-IT" dirty="0"/>
          </a:p>
          <a:p>
            <a:endParaRPr lang="it-IT" dirty="0"/>
          </a:p>
          <a:p>
            <a:pPr algn="just"/>
            <a:endParaRPr lang="it-IT" sz="4000" b="1" dirty="0"/>
          </a:p>
          <a:p>
            <a:endParaRPr lang="it-IT" dirty="0"/>
          </a:p>
        </p:txBody>
      </p:sp>
      <p:sp>
        <p:nvSpPr>
          <p:cNvPr id="189" name="Titolo della slide"/>
          <p:cNvSpPr txBox="1">
            <a:spLocks noGrp="1"/>
          </p:cNvSpPr>
          <p:nvPr>
            <p:ph type="title"/>
          </p:nvPr>
        </p:nvSpPr>
        <p:spPr>
          <a:xfrm>
            <a:off x="1343450" y="684056"/>
            <a:ext cx="21138724" cy="3498620"/>
          </a:xfrm>
        </p:spPr>
        <p:txBody>
          <a:bodyPr>
            <a:noAutofit/>
          </a:bodyPr>
          <a:lstStyle>
            <a:lvl1pPr>
              <a:defRPr spc="200"/>
            </a:lvl1pPr>
          </a:lstStyle>
          <a:p>
            <a:br>
              <a:rPr lang="it-IT" sz="7300" b="1" dirty="0">
                <a:solidFill>
                  <a:srgbClr val="002060"/>
                </a:solidFill>
              </a:rPr>
            </a:br>
            <a:br>
              <a:rPr lang="it-IT" sz="7300" b="1" dirty="0">
                <a:solidFill>
                  <a:srgbClr val="002060"/>
                </a:solidFill>
              </a:rPr>
            </a:br>
            <a:r>
              <a:rPr lang="it-IT" sz="7300" b="1" dirty="0">
                <a:solidFill>
                  <a:srgbClr val="002060"/>
                </a:solidFill>
                <a:latin typeface="Avenir Medium"/>
              </a:rPr>
              <a:t>PROGETTAZIONE</a:t>
            </a:r>
            <a:br>
              <a:rPr lang="it-IT" sz="7300" b="1" dirty="0">
                <a:solidFill>
                  <a:srgbClr val="002060"/>
                </a:solidFill>
              </a:rPr>
            </a:br>
            <a:r>
              <a:rPr lang="it-IT" sz="7300" b="1" dirty="0">
                <a:solidFill>
                  <a:srgbClr val="002060"/>
                </a:solidFill>
              </a:rPr>
              <a:t> </a:t>
            </a:r>
            <a:br>
              <a:rPr lang="it-IT" sz="7300" b="1" dirty="0">
                <a:solidFill>
                  <a:srgbClr val="002060"/>
                </a:solidFill>
              </a:rPr>
            </a:br>
            <a:endParaRPr lang="it-IT" sz="7300" b="1" dirty="0">
              <a:solidFill>
                <a:srgbClr val="002060"/>
              </a:solidFill>
            </a:endParaRPr>
          </a:p>
        </p:txBody>
      </p:sp>
      <p:sp>
        <p:nvSpPr>
          <p:cNvPr id="18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903391" y="12778446"/>
            <a:ext cx="443485" cy="408940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2" name="Segnaposto testo 7">
            <a:extLst>
              <a:ext uri="{FF2B5EF4-FFF2-40B4-BE49-F238E27FC236}">
                <a16:creationId xmlns:a16="http://schemas.microsoft.com/office/drawing/2014/main" id="{0FE2E58A-C32F-7B14-3E8C-A6BFDA2E24F3}"/>
              </a:ext>
            </a:extLst>
          </p:cNvPr>
          <p:cNvSpPr txBox="1">
            <a:spLocks/>
          </p:cNvSpPr>
          <p:nvPr/>
        </p:nvSpPr>
        <p:spPr>
          <a:xfrm>
            <a:off x="1471520" y="2433366"/>
            <a:ext cx="21138724" cy="10064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sz="3400" kern="1200" cap="none" spc="306">
                <a:solidFill>
                  <a:srgbClr val="9A958E"/>
                </a:solidFill>
                <a:latin typeface="Avenir LT Std 55 Roman"/>
                <a:ea typeface="Avenir LT Std 55 Roman"/>
                <a:cs typeface="Avenir LT Std 55 Roman"/>
                <a:sym typeface="Avenir LT Std 55 Roman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6600" b="1"/>
              <a:t>COSA DEFINIRE</a:t>
            </a:r>
            <a:endParaRPr lang="it-IT" sz="6600" b="1" dirty="0"/>
          </a:p>
        </p:txBody>
      </p:sp>
    </p:spTree>
    <p:extLst>
      <p:ext uri="{BB962C8B-B14F-4D97-AF65-F5344CB8AC3E}">
        <p14:creationId xmlns:p14="http://schemas.microsoft.com/office/powerpoint/2010/main" val="2675955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tatureium niendit et int qui quibus, toruptat harum explacc aerovitia nissentius ex ea dolorerum qui reri apelloribus et ut fuga. Itatur rerio et…"/>
          <p:cNvSpPr txBox="1">
            <a:spLocks noGrp="1"/>
          </p:cNvSpPr>
          <p:nvPr>
            <p:ph type="body" idx="1"/>
          </p:nvPr>
        </p:nvSpPr>
        <p:spPr>
          <a:xfrm>
            <a:off x="1896533" y="3022600"/>
            <a:ext cx="21138724" cy="8712200"/>
          </a:xfrm>
        </p:spPr>
        <p:txBody>
          <a:bodyPr>
            <a:norm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endParaRPr lang="it-IT" sz="4000" dirty="0"/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it-IT" sz="4000" dirty="0"/>
              <a:t>Considerare il </a:t>
            </a:r>
            <a:r>
              <a:rPr lang="it-IT" sz="4000" b="1" dirty="0"/>
              <a:t>Manuale di immagine coordinata di Ateneo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it-IT" sz="4000" dirty="0"/>
              <a:t>Predisporre delle </a:t>
            </a:r>
            <a:r>
              <a:rPr lang="it-IT" sz="4000" b="1" dirty="0"/>
              <a:t>modalità di rilevamento </a:t>
            </a:r>
            <a:r>
              <a:rPr lang="it-IT" sz="4000" dirty="0"/>
              <a:t>della</a:t>
            </a:r>
            <a:r>
              <a:rPr lang="it-IT" sz="4000" b="1" dirty="0"/>
              <a:t> soddisfazione </a:t>
            </a:r>
            <a:r>
              <a:rPr lang="it-IT" sz="4000" dirty="0"/>
              <a:t>dei destinatari dell’iniziativa/attività (questionari, interviste)</a:t>
            </a:r>
          </a:p>
          <a:p>
            <a:endParaRPr lang="it-IT" dirty="0"/>
          </a:p>
          <a:p>
            <a:pPr algn="just"/>
            <a:endParaRPr lang="it-IT" sz="4000" b="1" dirty="0"/>
          </a:p>
          <a:p>
            <a:endParaRPr lang="it-IT" dirty="0"/>
          </a:p>
        </p:txBody>
      </p:sp>
      <p:sp>
        <p:nvSpPr>
          <p:cNvPr id="189" name="Titolo della slide"/>
          <p:cNvSpPr txBox="1">
            <a:spLocks noGrp="1"/>
          </p:cNvSpPr>
          <p:nvPr>
            <p:ph type="title"/>
          </p:nvPr>
        </p:nvSpPr>
        <p:spPr>
          <a:xfrm>
            <a:off x="1901825" y="-624791"/>
            <a:ext cx="21138724" cy="3498620"/>
          </a:xfrm>
        </p:spPr>
        <p:txBody>
          <a:bodyPr>
            <a:normAutofit fontScale="90000"/>
          </a:bodyPr>
          <a:lstStyle>
            <a:lvl1pPr>
              <a:defRPr spc="200"/>
            </a:lvl1pPr>
          </a:lstStyle>
          <a:p>
            <a:br>
              <a:rPr lang="it-IT" b="1" dirty="0">
                <a:solidFill>
                  <a:srgbClr val="002060"/>
                </a:solidFill>
              </a:rPr>
            </a:br>
            <a:br>
              <a:rPr lang="it-IT" b="1" dirty="0">
                <a:solidFill>
                  <a:srgbClr val="002060"/>
                </a:solidFill>
              </a:rPr>
            </a:br>
            <a:r>
              <a:rPr lang="it-IT" sz="7800" b="1" dirty="0">
                <a:solidFill>
                  <a:srgbClr val="002060"/>
                </a:solidFill>
                <a:latin typeface="Avenir Medium"/>
              </a:rPr>
              <a:t>PROGETTAZIONE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sz="4900" b="1" dirty="0">
                <a:solidFill>
                  <a:srgbClr val="002060"/>
                </a:solidFill>
              </a:rPr>
              <a:t> </a:t>
            </a:r>
            <a:br>
              <a:rPr lang="it-IT" b="1" dirty="0">
                <a:solidFill>
                  <a:srgbClr val="002060"/>
                </a:solidFill>
              </a:rPr>
            </a:b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B61C5D2-3A65-CD48-BBAD-337E4A96C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1826" y="1981200"/>
            <a:ext cx="21138724" cy="1006429"/>
          </a:xfrm>
        </p:spPr>
        <p:txBody>
          <a:bodyPr/>
          <a:lstStyle/>
          <a:p>
            <a:r>
              <a:rPr lang="it-IT" sz="6600" b="1" dirty="0"/>
              <a:t>PREDISPOSIZIONE MATERIALE</a:t>
            </a:r>
          </a:p>
        </p:txBody>
      </p:sp>
      <p:sp>
        <p:nvSpPr>
          <p:cNvPr id="18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903391" y="12778446"/>
            <a:ext cx="443485" cy="408940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668981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tatureium niendit et int qui quibus, toruptat harum explacc aerovitia nissentius ex ea dolorerum qui reri apelloribus et ut fuga. Itatur rerio et…"/>
          <p:cNvSpPr txBox="1">
            <a:spLocks noGrp="1"/>
          </p:cNvSpPr>
          <p:nvPr>
            <p:ph type="body" idx="1"/>
          </p:nvPr>
        </p:nvSpPr>
        <p:spPr>
          <a:xfrm>
            <a:off x="1896533" y="3022600"/>
            <a:ext cx="21138724" cy="8712200"/>
          </a:xfrm>
        </p:spPr>
        <p:txBody>
          <a:bodyPr>
            <a:normAutofit/>
          </a:bodyPr>
          <a:lstStyle/>
          <a:p>
            <a:pPr lvl="0"/>
            <a:endParaRPr lang="it-IT" dirty="0"/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it-IT" sz="4000" b="1" dirty="0"/>
              <a:t>Non solo ex post </a:t>
            </a:r>
            <a:r>
              <a:rPr lang="it-IT" sz="4000" dirty="0"/>
              <a:t>ma anche durante lo svolgimento dell’attività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it-IT" sz="4000" dirty="0"/>
              <a:t>Con </a:t>
            </a:r>
            <a:r>
              <a:rPr lang="it-IT" sz="4000" b="1" dirty="0"/>
              <a:t>indicatori </a:t>
            </a:r>
            <a:r>
              <a:rPr lang="it-IT" sz="4000" dirty="0"/>
              <a:t>di realizzazione (</a:t>
            </a:r>
            <a:r>
              <a:rPr lang="it-IT" sz="4000" b="1" i="1" dirty="0"/>
              <a:t>output</a:t>
            </a:r>
            <a:r>
              <a:rPr lang="it-IT" sz="4000" dirty="0"/>
              <a:t>) e di risultato (</a:t>
            </a:r>
            <a:r>
              <a:rPr lang="it-IT" sz="4000" b="1" i="1" dirty="0" err="1"/>
              <a:t>outcome</a:t>
            </a:r>
            <a:r>
              <a:rPr lang="it-IT" sz="4000" dirty="0"/>
              <a:t>) </a:t>
            </a:r>
            <a:r>
              <a:rPr lang="it-IT" sz="4000" b="1" dirty="0"/>
              <a:t>già in fase di progettazione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it-IT" sz="4000" b="1" dirty="0"/>
              <a:t>Ogni attività </a:t>
            </a:r>
            <a:r>
              <a:rPr lang="it-IT" sz="4000" dirty="0"/>
              <a:t>deve essere </a:t>
            </a:r>
            <a:r>
              <a:rPr lang="it-IT" sz="4000" b="1" dirty="0"/>
              <a:t>inserita</a:t>
            </a:r>
            <a:r>
              <a:rPr lang="it-IT" sz="4000" dirty="0"/>
              <a:t> nell’apposito </a:t>
            </a:r>
            <a:r>
              <a:rPr lang="it-IT" sz="4000" b="1" dirty="0"/>
              <a:t>applicativo</a:t>
            </a:r>
            <a:r>
              <a:rPr lang="it-IT" sz="4000" dirty="0"/>
              <a:t> (v. allegato 1, linee guida IPS-TM)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it-IT" sz="4000" b="1" dirty="0"/>
              <a:t>Se non esistono applicativi</a:t>
            </a:r>
            <a:r>
              <a:rPr lang="it-IT" sz="4000" dirty="0"/>
              <a:t>, compilare </a:t>
            </a:r>
            <a:r>
              <a:rPr lang="it-IT" sz="4000" b="1" dirty="0"/>
              <a:t>schede con tutti i dati necessari </a:t>
            </a:r>
            <a:r>
              <a:rPr lang="it-IT" sz="4000" dirty="0"/>
              <a:t>per valutare una data attività</a:t>
            </a:r>
          </a:p>
          <a:p>
            <a:r>
              <a:rPr lang="it-IT" sz="4000" dirty="0"/>
              <a:t> </a:t>
            </a:r>
          </a:p>
          <a:p>
            <a:endParaRPr lang="it-IT" dirty="0"/>
          </a:p>
          <a:p>
            <a:pPr algn="just"/>
            <a:endParaRPr lang="it-IT" sz="4000" b="1" dirty="0"/>
          </a:p>
          <a:p>
            <a:endParaRPr lang="it-IT" dirty="0"/>
          </a:p>
        </p:txBody>
      </p:sp>
      <p:sp>
        <p:nvSpPr>
          <p:cNvPr id="189" name="Titolo della slide"/>
          <p:cNvSpPr txBox="1">
            <a:spLocks noGrp="1"/>
          </p:cNvSpPr>
          <p:nvPr>
            <p:ph type="title"/>
          </p:nvPr>
        </p:nvSpPr>
        <p:spPr>
          <a:xfrm>
            <a:off x="1901825" y="-624791"/>
            <a:ext cx="21138724" cy="3498620"/>
          </a:xfrm>
        </p:spPr>
        <p:txBody>
          <a:bodyPr>
            <a:normAutofit fontScale="90000"/>
          </a:bodyPr>
          <a:lstStyle>
            <a:lvl1pPr>
              <a:defRPr spc="200"/>
            </a:lvl1pPr>
          </a:lstStyle>
          <a:p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r>
              <a:rPr lang="it-IT" sz="4900" b="1" dirty="0"/>
              <a:t> </a:t>
            </a:r>
            <a:br>
              <a:rPr lang="it-IT" b="1" dirty="0"/>
            </a:br>
            <a:endParaRPr lang="it-IT" b="1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B61C5D2-3A65-CD48-BBAD-337E4A96C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1826" y="1981200"/>
            <a:ext cx="21138724" cy="1061829"/>
          </a:xfrm>
        </p:spPr>
        <p:txBody>
          <a:bodyPr/>
          <a:lstStyle/>
          <a:p>
            <a:r>
              <a:rPr lang="it-IT" sz="7000" b="1" dirty="0">
                <a:solidFill>
                  <a:srgbClr val="002060"/>
                </a:solidFill>
              </a:rPr>
              <a:t>MONITORAGGIO</a:t>
            </a:r>
          </a:p>
        </p:txBody>
      </p:sp>
      <p:sp>
        <p:nvSpPr>
          <p:cNvPr id="18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903391" y="12778446"/>
            <a:ext cx="443485" cy="408940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074470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tatureium niendit et int qui quibus, toruptat harum explacc aerovitia nissentius ex ea dolorerum qui reri apelloribus et ut fuga. Itatur rerio et…"/>
          <p:cNvSpPr txBox="1">
            <a:spLocks noGrp="1"/>
          </p:cNvSpPr>
          <p:nvPr>
            <p:ph type="body" idx="1"/>
          </p:nvPr>
        </p:nvSpPr>
        <p:spPr>
          <a:xfrm>
            <a:off x="1896533" y="3022600"/>
            <a:ext cx="21138724" cy="8712200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it-IT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300" dirty="0"/>
              <a:t>Ogni </a:t>
            </a:r>
            <a:r>
              <a:rPr lang="it-IT" sz="4300" b="1" dirty="0"/>
              <a:t>dipartimento</a:t>
            </a:r>
            <a:r>
              <a:rPr lang="it-IT" sz="4300" dirty="0"/>
              <a:t> procede all’</a:t>
            </a:r>
            <a:r>
              <a:rPr lang="it-IT" sz="4300" b="1" dirty="0"/>
              <a:t>autovalutazione</a:t>
            </a:r>
            <a:r>
              <a:rPr lang="it-IT" sz="4300" dirty="0"/>
              <a:t> delle </a:t>
            </a:r>
            <a:r>
              <a:rPr lang="it-IT" sz="4300" b="1" dirty="0"/>
              <a:t>attività</a:t>
            </a:r>
            <a:r>
              <a:rPr lang="it-IT" sz="4300" dirty="0"/>
              <a:t> compilando la scheda di monitoraggio annuale e il rapporto di riesame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300" dirty="0"/>
              <a:t>A livello di </a:t>
            </a:r>
            <a:r>
              <a:rPr lang="it-IT" sz="4300" b="1" dirty="0"/>
              <a:t>ateneo</a:t>
            </a:r>
            <a:r>
              <a:rPr lang="it-IT" sz="4300" dirty="0"/>
              <a:t>, l’</a:t>
            </a:r>
            <a:r>
              <a:rPr lang="it-IT" sz="4300" b="1" dirty="0"/>
              <a:t>attività</a:t>
            </a:r>
            <a:r>
              <a:rPr lang="it-IT" sz="4300" dirty="0"/>
              <a:t> dei singoli dipartimenti verrà </a:t>
            </a:r>
            <a:r>
              <a:rPr lang="it-IT" sz="4300" b="1" dirty="0"/>
              <a:t>verificata </a:t>
            </a:r>
            <a:r>
              <a:rPr lang="it-IT" sz="4300" dirty="0"/>
              <a:t>dall’</a:t>
            </a:r>
            <a:r>
              <a:rPr lang="it-IT" sz="4300" b="1" dirty="0"/>
              <a:t>ufficio preposto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300" dirty="0"/>
              <a:t>L’ateneo intende riconoscere l’impegno dei dipartimenti e dei singoli docenti</a:t>
            </a:r>
          </a:p>
          <a:p>
            <a:endParaRPr lang="it-IT" dirty="0"/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endParaRPr lang="it-IT" dirty="0"/>
          </a:p>
          <a:p>
            <a:pPr algn="just"/>
            <a:endParaRPr lang="it-IT" sz="4000" b="1" dirty="0"/>
          </a:p>
          <a:p>
            <a:endParaRPr lang="it-IT" dirty="0"/>
          </a:p>
        </p:txBody>
      </p:sp>
      <p:sp>
        <p:nvSpPr>
          <p:cNvPr id="189" name="Titolo della slide"/>
          <p:cNvSpPr txBox="1">
            <a:spLocks noGrp="1"/>
          </p:cNvSpPr>
          <p:nvPr>
            <p:ph type="title"/>
          </p:nvPr>
        </p:nvSpPr>
        <p:spPr>
          <a:xfrm>
            <a:off x="1901825" y="-624791"/>
            <a:ext cx="21138724" cy="3498620"/>
          </a:xfrm>
        </p:spPr>
        <p:txBody>
          <a:bodyPr>
            <a:normAutofit fontScale="90000"/>
          </a:bodyPr>
          <a:lstStyle>
            <a:lvl1pPr>
              <a:defRPr spc="200"/>
            </a:lvl1pPr>
          </a:lstStyle>
          <a:p>
            <a:br>
              <a:rPr lang="it-IT" b="1" dirty="0"/>
            </a:br>
            <a:r>
              <a:rPr lang="it-IT" sz="7300" b="1" dirty="0">
                <a:latin typeface="Avenir Medium"/>
              </a:rPr>
              <a:t>VALUTAZIONE E VALORIZZAZIONE</a:t>
            </a: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endParaRPr lang="it-IT" b="1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B61C5D2-3A65-CD48-BBAD-337E4A96C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1826" y="1981200"/>
            <a:ext cx="21138724" cy="61555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8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903391" y="12778446"/>
            <a:ext cx="443485" cy="408940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426837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tatureium niendit et int qui quibus, toruptat harum explacc aerovitia nissentius ex ea dolorerum qui reri apelloribus et ut fuga. Itatur rerio et…"/>
          <p:cNvSpPr txBox="1">
            <a:spLocks noGrp="1"/>
          </p:cNvSpPr>
          <p:nvPr>
            <p:ph type="body" idx="1"/>
          </p:nvPr>
        </p:nvSpPr>
        <p:spPr>
          <a:xfrm>
            <a:off x="1896533" y="3022600"/>
            <a:ext cx="21138724" cy="8712200"/>
          </a:xfrm>
        </p:spPr>
        <p:txBody>
          <a:bodyPr>
            <a:normAutofit/>
          </a:bodyPr>
          <a:lstStyle/>
          <a:p>
            <a:r>
              <a:rPr lang="it-IT" sz="4000" dirty="0"/>
              <a:t>Le </a:t>
            </a:r>
            <a:r>
              <a:rPr lang="it-IT" sz="4000" b="1" dirty="0"/>
              <a:t>Linee guida sull’Impegno Pubblico e Sociale–Terza Missione </a:t>
            </a:r>
            <a:r>
              <a:rPr lang="it-IT" sz="4000" dirty="0"/>
              <a:t>(a seguire </a:t>
            </a:r>
            <a:r>
              <a:rPr lang="it-IT" sz="4000" b="1" dirty="0"/>
              <a:t>IPS-TM</a:t>
            </a:r>
            <a:r>
              <a:rPr lang="it-IT" sz="4000" dirty="0"/>
              <a:t>) propongono un metodo di lavoro per la </a:t>
            </a:r>
            <a:r>
              <a:rPr lang="it-IT" sz="4000" b="1" dirty="0"/>
              <a:t>programmazione</a:t>
            </a:r>
            <a:r>
              <a:rPr lang="it-IT" sz="4000" dirty="0"/>
              <a:t>, la </a:t>
            </a:r>
            <a:r>
              <a:rPr lang="it-IT" sz="4000" b="1" dirty="0"/>
              <a:t>progettazione</a:t>
            </a:r>
            <a:r>
              <a:rPr lang="it-IT" sz="4000" dirty="0"/>
              <a:t>, l’</a:t>
            </a:r>
            <a:r>
              <a:rPr lang="it-IT" sz="4000" b="1" dirty="0"/>
              <a:t>attuazione</a:t>
            </a:r>
            <a:r>
              <a:rPr lang="it-IT" sz="4000" dirty="0"/>
              <a:t>, il </a:t>
            </a:r>
            <a:r>
              <a:rPr lang="it-IT" sz="4000" b="1" dirty="0"/>
              <a:t>monitoraggio</a:t>
            </a:r>
            <a:r>
              <a:rPr lang="it-IT" sz="4000" dirty="0"/>
              <a:t> e la </a:t>
            </a:r>
            <a:r>
              <a:rPr lang="it-IT" sz="4000" b="1" dirty="0"/>
              <a:t>valutazione</a:t>
            </a:r>
            <a:r>
              <a:rPr lang="it-IT" sz="4000" dirty="0"/>
              <a:t> delle </a:t>
            </a:r>
            <a:r>
              <a:rPr lang="it-IT" sz="4000" b="1" dirty="0"/>
              <a:t>attività istituzionali</a:t>
            </a:r>
            <a:r>
              <a:rPr lang="it-IT" sz="4000" dirty="0"/>
              <a:t>, al fine di migliorarle e incrementarle coinvolgendo i vari attori interni ed esterni</a:t>
            </a:r>
          </a:p>
          <a:p>
            <a:r>
              <a:rPr lang="it-IT" sz="4000" b="1" dirty="0"/>
              <a:t>Attività istituzionali</a:t>
            </a:r>
            <a:r>
              <a:rPr lang="it-IT" sz="4000" dirty="0"/>
              <a:t>: iniziative approvate a livello di dipartimento o di ateneo, dotate della struttura e delle risorse necessarie (vedi linee guida IPS-TM, paragrafo 4)</a:t>
            </a:r>
          </a:p>
          <a:p>
            <a:r>
              <a:rPr lang="it-IT" sz="4000" b="1" dirty="0"/>
              <a:t>Non sono attività istituzionali</a:t>
            </a:r>
            <a:r>
              <a:rPr lang="it-IT" sz="4000" dirty="0"/>
              <a:t>: quelle a cui il singolo docente aderisce a titolo personale senza il coinvolgimento del dipartimento di afferenza</a:t>
            </a:r>
          </a:p>
          <a:p>
            <a:endParaRPr lang="it-IT" dirty="0"/>
          </a:p>
        </p:txBody>
      </p:sp>
      <p:sp>
        <p:nvSpPr>
          <p:cNvPr id="189" name="Titolo della slide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pc="200"/>
            </a:lvl1pPr>
          </a:lstStyle>
          <a:p>
            <a:r>
              <a:rPr lang="it-IT" sz="6600" b="1" dirty="0">
                <a:solidFill>
                  <a:srgbClr val="002060"/>
                </a:solidFill>
                <a:latin typeface="Avenir Medium"/>
              </a:rPr>
              <a:t>OBIETTIVI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B61C5D2-3A65-CD48-BBAD-337E4A96C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1826" y="1981200"/>
            <a:ext cx="21138724" cy="61555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8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903391" y="12778446"/>
            <a:ext cx="443485" cy="408940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2</a:t>
            </a:fld>
            <a:endParaRPr lang="it-IT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tatureium niendit et int qui quibus, toruptat harum explacc aerovitia nissentius ex ea dolorerum qui reri apelloribus et ut fuga. Itatur rerio et…"/>
          <p:cNvSpPr txBox="1">
            <a:spLocks noGrp="1"/>
          </p:cNvSpPr>
          <p:nvPr>
            <p:ph type="body" idx="1"/>
          </p:nvPr>
        </p:nvSpPr>
        <p:spPr>
          <a:xfrm>
            <a:off x="1896533" y="3022600"/>
            <a:ext cx="21138724" cy="8712200"/>
          </a:xfrm>
        </p:spPr>
        <p:txBody>
          <a:bodyPr>
            <a:normAutofit/>
          </a:bodyPr>
          <a:lstStyle/>
          <a:p>
            <a:pPr algn="just"/>
            <a:endParaRPr lang="it-IT" sz="4000" dirty="0"/>
          </a:p>
          <a:p>
            <a:pPr algn="just"/>
            <a:r>
              <a:rPr lang="it-IT" sz="4000" dirty="0"/>
              <a:t>Attività per contribuire alla </a:t>
            </a:r>
            <a:r>
              <a:rPr lang="it-IT" sz="4000" b="1" dirty="0"/>
              <a:t>crescita </a:t>
            </a:r>
            <a:r>
              <a:rPr lang="it-IT" b="1" dirty="0"/>
              <a:t>culturale</a:t>
            </a:r>
            <a:r>
              <a:rPr lang="it-IT" dirty="0"/>
              <a:t>, allo</a:t>
            </a:r>
            <a:r>
              <a:rPr lang="it-IT" sz="4000" dirty="0"/>
              <a:t> </a:t>
            </a:r>
            <a:r>
              <a:rPr lang="it-IT" sz="4000" b="1" dirty="0"/>
              <a:t>sviluppo </a:t>
            </a:r>
            <a:r>
              <a:rPr lang="it-IT" sz="4000" dirty="0"/>
              <a:t>e al </a:t>
            </a:r>
            <a:r>
              <a:rPr lang="it-IT" sz="4000" b="1" dirty="0"/>
              <a:t>benessere della società</a:t>
            </a:r>
            <a:r>
              <a:rPr lang="it-IT" sz="4000" dirty="0"/>
              <a:t>, attraverso il </a:t>
            </a:r>
            <a:r>
              <a:rPr lang="it-IT" sz="4000" b="1" dirty="0"/>
              <a:t>dialogo</a:t>
            </a:r>
            <a:r>
              <a:rPr lang="it-IT" sz="4000" dirty="0"/>
              <a:t> e la </a:t>
            </a:r>
            <a:r>
              <a:rPr lang="it-IT" sz="4000" b="1" dirty="0"/>
              <a:t>collaborazione</a:t>
            </a:r>
            <a:r>
              <a:rPr lang="it-IT" sz="4000" dirty="0"/>
              <a:t> con gli attori sociali, gli enti pubblici, le imprese e altre realtà presenti sul territorio, coinvolgendo le diverse componenti universitarie</a:t>
            </a:r>
          </a:p>
          <a:p>
            <a:r>
              <a:rPr lang="it-IT" sz="4000" dirty="0"/>
              <a:t>L’ateneo fa propria una </a:t>
            </a:r>
            <a:r>
              <a:rPr lang="it-IT" sz="4000" b="1" dirty="0"/>
              <a:t>concezione allargata di IPS-TM</a:t>
            </a:r>
            <a:r>
              <a:rPr lang="it-IT" sz="4000" dirty="0"/>
              <a:t>, ancora in fase di definizione e di dialogo con gli organismi preposti</a:t>
            </a:r>
          </a:p>
          <a:p>
            <a:r>
              <a:rPr lang="it-IT" sz="4000" dirty="0"/>
              <a:t> </a:t>
            </a:r>
          </a:p>
          <a:p>
            <a:r>
              <a:rPr lang="it-IT" dirty="0"/>
              <a:t> 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189" name="Titolo della slide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pc="200"/>
            </a:lvl1pPr>
          </a:lstStyle>
          <a:p>
            <a:r>
              <a:rPr lang="it-IT" sz="6600" b="1" dirty="0">
                <a:solidFill>
                  <a:srgbClr val="002060"/>
                </a:solidFill>
                <a:latin typeface="Avenir Medium"/>
              </a:rPr>
              <a:t>DEFINIZIONE DI IPS-TM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B61C5D2-3A65-CD48-BBAD-337E4A96C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1826" y="1981200"/>
            <a:ext cx="21133431" cy="615553"/>
          </a:xfrm>
        </p:spPr>
        <p:txBody>
          <a:bodyPr/>
          <a:lstStyle/>
          <a:p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18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903391" y="12778446"/>
            <a:ext cx="443485" cy="408940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66394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tatureium niendit et int qui quibus, toruptat harum explacc aerovitia nissentius ex ea dolorerum qui reri apelloribus et ut fuga. Itatur rerio et…"/>
          <p:cNvSpPr txBox="1">
            <a:spLocks noGrp="1"/>
          </p:cNvSpPr>
          <p:nvPr>
            <p:ph type="body" idx="1"/>
          </p:nvPr>
        </p:nvSpPr>
        <p:spPr>
          <a:xfrm>
            <a:off x="1896533" y="3022600"/>
            <a:ext cx="21138724" cy="8712200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dirty="0"/>
              <a:t>Si basa </a:t>
            </a:r>
            <a:r>
              <a:rPr lang="it-IT" b="1" dirty="0"/>
              <a:t>prioritariamente </a:t>
            </a:r>
            <a:r>
              <a:rPr lang="it-IT" dirty="0"/>
              <a:t>su </a:t>
            </a:r>
            <a:r>
              <a:rPr lang="it-IT" b="1" dirty="0"/>
              <a:t>documenti di riferimento </a:t>
            </a:r>
            <a:r>
              <a:rPr lang="it-IT" dirty="0"/>
              <a:t>elaborati dall’</a:t>
            </a:r>
            <a:r>
              <a:rPr lang="it-IT" b="1" dirty="0"/>
              <a:t>ANVUR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dirty="0"/>
              <a:t>Considera altri documenti di riferimento elaborati dal </a:t>
            </a:r>
            <a:r>
              <a:rPr lang="it-IT" b="1" dirty="0"/>
              <a:t>Gruppo di lavoro </a:t>
            </a:r>
            <a:br>
              <a:rPr lang="it-IT" dirty="0"/>
            </a:br>
            <a:r>
              <a:rPr lang="it-IT" dirty="0"/>
              <a:t>“</a:t>
            </a:r>
            <a:r>
              <a:rPr lang="it-IT" b="1" dirty="0"/>
              <a:t>Il ruolo delle università nel contrasto alle disuguaglianze sociali, economiche e territoriali</a:t>
            </a:r>
            <a:r>
              <a:rPr lang="it-IT" dirty="0"/>
              <a:t>”, istituito con DM 13/05/2020 del Ministro dell’Università e della Ricerca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dirty="0"/>
              <a:t>Tiene conto del </a:t>
            </a:r>
            <a:r>
              <a:rPr lang="it-IT" b="1" dirty="0"/>
              <a:t>dibattito </a:t>
            </a:r>
            <a:r>
              <a:rPr lang="it-IT" dirty="0"/>
              <a:t>sulla</a:t>
            </a:r>
            <a:r>
              <a:rPr lang="it-IT" b="1" dirty="0"/>
              <a:t> </a:t>
            </a:r>
            <a:r>
              <a:rPr lang="it-IT" dirty="0"/>
              <a:t>Terza Missione che si è instaurato fra atenei, </a:t>
            </a:r>
            <a:r>
              <a:rPr lang="it-IT" b="1" dirty="0"/>
              <a:t>ANVUR</a:t>
            </a:r>
            <a:r>
              <a:rPr lang="it-IT" dirty="0"/>
              <a:t> e associazioni quali </a:t>
            </a:r>
            <a:r>
              <a:rPr lang="it-IT" b="1" dirty="0" err="1"/>
              <a:t>Apenet</a:t>
            </a:r>
            <a:r>
              <a:rPr lang="it-IT" b="1" dirty="0"/>
              <a:t>, </a:t>
            </a:r>
            <a:r>
              <a:rPr lang="it-IT" b="1" dirty="0" err="1"/>
              <a:t>Netval</a:t>
            </a:r>
            <a:r>
              <a:rPr lang="it-IT" b="1" dirty="0"/>
              <a:t>, Forum Diseguaglianze e Diversità, RUS – Rete delle Università per lo Sviluppo sostenibile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189" name="Titolo della slide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pc="200"/>
            </a:lvl1pPr>
          </a:lstStyle>
          <a:p>
            <a:r>
              <a:rPr lang="it-IT" sz="6600" b="1" dirty="0">
                <a:solidFill>
                  <a:srgbClr val="002060"/>
                </a:solidFill>
                <a:latin typeface="Avenir Medium"/>
              </a:rPr>
              <a:t>L’ELABORAZIONE DELLE LINEE GUIDA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B61C5D2-3A65-CD48-BBAD-337E4A96C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4668" y="2006509"/>
            <a:ext cx="21133431" cy="615553"/>
          </a:xfrm>
        </p:spPr>
        <p:txBody>
          <a:bodyPr/>
          <a:lstStyle/>
          <a:p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18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903391" y="12778446"/>
            <a:ext cx="443485" cy="408940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814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tatureium niendit et int qui quibus, toruptat harum explacc aerovitia nissentius ex ea dolorerum qui reri apelloribus et ut fuga. Itatur rerio et…"/>
          <p:cNvSpPr txBox="1">
            <a:spLocks noGrp="1"/>
          </p:cNvSpPr>
          <p:nvPr>
            <p:ph type="body" idx="1"/>
          </p:nvPr>
        </p:nvSpPr>
        <p:spPr>
          <a:xfrm>
            <a:off x="1896533" y="3022600"/>
            <a:ext cx="21138724" cy="8712200"/>
          </a:xfrm>
        </p:spPr>
        <p:txBody>
          <a:bodyPr>
            <a:normAutofit/>
          </a:bodyPr>
          <a:lstStyle/>
          <a:p>
            <a:endParaRPr lang="it-IT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000" dirty="0"/>
              <a:t>Contribuire alla </a:t>
            </a:r>
            <a:r>
              <a:rPr lang="it-IT" sz="4000" b="1" dirty="0"/>
              <a:t>crescita culturale</a:t>
            </a:r>
            <a:r>
              <a:rPr lang="it-IT" sz="4000" dirty="0"/>
              <a:t>, allo </a:t>
            </a:r>
            <a:r>
              <a:rPr lang="it-IT" sz="4000" b="1" dirty="0"/>
              <a:t>sviluppo</a:t>
            </a:r>
            <a:r>
              <a:rPr lang="it-IT" sz="4000" dirty="0"/>
              <a:t> e al </a:t>
            </a:r>
            <a:r>
              <a:rPr lang="it-IT" sz="4000" b="1" dirty="0"/>
              <a:t>benessere della società </a:t>
            </a:r>
            <a:r>
              <a:rPr lang="it-IT" sz="4000" dirty="0"/>
              <a:t>attraverso il dialogo e la collaborazione con gli enti pubblici, le imprese e le più varie realtà sociali, coinvolgendo le diverse componenti universitarie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000" b="1" dirty="0"/>
              <a:t>Migliorare </a:t>
            </a:r>
            <a:r>
              <a:rPr lang="it-IT" sz="4000" dirty="0"/>
              <a:t>la </a:t>
            </a:r>
            <a:r>
              <a:rPr lang="it-IT" sz="4000" b="1" dirty="0"/>
              <a:t>qualità della vita</a:t>
            </a:r>
            <a:r>
              <a:rPr lang="it-IT" sz="4000" dirty="0"/>
              <a:t> e </a:t>
            </a:r>
            <a:r>
              <a:rPr lang="it-IT" sz="4000" b="1" dirty="0"/>
              <a:t>ridurre </a:t>
            </a:r>
            <a:r>
              <a:rPr lang="it-IT" sz="4000" dirty="0"/>
              <a:t>le </a:t>
            </a:r>
            <a:r>
              <a:rPr lang="it-IT" sz="4000" b="1" dirty="0"/>
              <a:t>diseguaglianze </a:t>
            </a:r>
            <a:r>
              <a:rPr lang="it-IT" sz="4000" dirty="0"/>
              <a:t>economiche, sociali e territoriali, favorendo i processi di inclusione sociale</a:t>
            </a:r>
          </a:p>
          <a:p>
            <a:r>
              <a:rPr lang="it-IT" sz="4000" dirty="0"/>
              <a:t> </a:t>
            </a:r>
          </a:p>
          <a:p>
            <a:r>
              <a:rPr lang="it-IT" dirty="0"/>
              <a:t> 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189" name="Titolo della slide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pc="200"/>
            </a:lvl1pPr>
          </a:lstStyle>
          <a:p>
            <a:r>
              <a:rPr lang="it-IT" sz="6600" b="1" dirty="0">
                <a:solidFill>
                  <a:srgbClr val="002060"/>
                </a:solidFill>
                <a:latin typeface="Avenir Medium"/>
              </a:rPr>
              <a:t>AMBITI DELL’IPS-TM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B61C5D2-3A65-CD48-BBAD-337E4A96C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4668" y="2145323"/>
            <a:ext cx="21680589" cy="840230"/>
          </a:xfrm>
        </p:spPr>
        <p:txBody>
          <a:bodyPr/>
          <a:lstStyle/>
          <a:p>
            <a:r>
              <a:rPr lang="it-IT" sz="5400" b="1" dirty="0">
                <a:solidFill>
                  <a:schemeClr val="accent1"/>
                </a:solidFill>
                <a:latin typeface="Avenir Medium"/>
              </a:rPr>
              <a:t>   </a:t>
            </a:r>
            <a:r>
              <a:rPr lang="it-IT" sz="4400" b="1" dirty="0">
                <a:solidFill>
                  <a:schemeClr val="accent1"/>
                </a:solidFill>
                <a:latin typeface="Avenir Medium"/>
              </a:rPr>
              <a:t>OBIETTIVI</a:t>
            </a:r>
          </a:p>
        </p:txBody>
      </p:sp>
      <p:sp>
        <p:nvSpPr>
          <p:cNvPr id="18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903391" y="12778446"/>
            <a:ext cx="443485" cy="408940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9678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tatureium niendit et int qui quibus, toruptat harum explacc aerovitia nissentius ex ea dolorerum qui reri apelloribus et ut fuga. Itatur rerio et…"/>
          <p:cNvSpPr txBox="1">
            <a:spLocks noGrp="1"/>
          </p:cNvSpPr>
          <p:nvPr>
            <p:ph type="body" idx="1"/>
          </p:nvPr>
        </p:nvSpPr>
        <p:spPr>
          <a:xfrm>
            <a:off x="1896533" y="3022600"/>
            <a:ext cx="21138724" cy="8712200"/>
          </a:xfrm>
        </p:spPr>
        <p:txBody>
          <a:bodyPr>
            <a:normAutofit/>
          </a:bodyPr>
          <a:lstStyle/>
          <a:p>
            <a:pPr algn="ctr"/>
            <a:endParaRPr lang="it-IT" sz="4400" b="1" dirty="0"/>
          </a:p>
          <a:p>
            <a:pPr algn="ctr"/>
            <a:r>
              <a:rPr lang="it-IT" sz="4400" b="1" dirty="0"/>
              <a:t>Linee guida </a:t>
            </a:r>
            <a:r>
              <a:rPr lang="it-IT" sz="4400" dirty="0"/>
              <a:t>per la compilazione della </a:t>
            </a:r>
            <a:r>
              <a:rPr lang="it-IT" sz="4400" b="1" dirty="0"/>
              <a:t>Scheda Unica Annuale Terza Missione e Impatto sociale </a:t>
            </a:r>
            <a:r>
              <a:rPr lang="it-IT" sz="4400" dirty="0"/>
              <a:t>per le università (</a:t>
            </a:r>
            <a:r>
              <a:rPr lang="it-IT" sz="4400" b="1" dirty="0" err="1"/>
              <a:t>Anvur</a:t>
            </a:r>
            <a:r>
              <a:rPr lang="it-IT" sz="4400" dirty="0"/>
              <a:t> - 07/11/2018)</a:t>
            </a:r>
          </a:p>
          <a:p>
            <a:pPr algn="ctr"/>
            <a:r>
              <a:rPr lang="it-IT" sz="4000" dirty="0"/>
              <a:t> individuano </a:t>
            </a:r>
            <a:r>
              <a:rPr lang="it-IT" sz="4000" b="1" dirty="0"/>
              <a:t>due macro-aree</a:t>
            </a:r>
            <a:r>
              <a:rPr lang="it-IT" sz="4000" dirty="0"/>
              <a:t>: 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endParaRPr lang="it-IT" sz="4000" dirty="0"/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it-IT" sz="4000" b="1" dirty="0"/>
              <a:t>Valorizzazione della ricerca 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it-IT" sz="4000" b="1" dirty="0"/>
              <a:t>Produzione di beni pubblici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89" name="Titolo della slide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pc="200"/>
            </a:lvl1pPr>
          </a:lstStyle>
          <a:p>
            <a:r>
              <a:rPr lang="it-IT" sz="6600" b="1" dirty="0">
                <a:solidFill>
                  <a:srgbClr val="002060"/>
                </a:solidFill>
                <a:latin typeface="Avenir Medium"/>
              </a:rPr>
              <a:t>AMBITI DELL’IPS-TM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B61C5D2-3A65-CD48-BBAD-337E4A96C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1826" y="2127738"/>
            <a:ext cx="21133431" cy="633047"/>
          </a:xfrm>
        </p:spPr>
        <p:txBody>
          <a:bodyPr/>
          <a:lstStyle/>
          <a:p>
            <a:r>
              <a:rPr lang="it-IT" sz="3600" b="1" dirty="0">
                <a:solidFill>
                  <a:schemeClr val="accent1"/>
                </a:solidFill>
              </a:rPr>
              <a:t>DOCUMENTI DI RIFERIMENTO </a:t>
            </a:r>
          </a:p>
        </p:txBody>
      </p:sp>
      <p:sp>
        <p:nvSpPr>
          <p:cNvPr id="18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903391" y="12778446"/>
            <a:ext cx="443485" cy="408940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ED7383DF-07AD-491D-9423-88F712C1F7DC}"/>
              </a:ext>
            </a:extLst>
          </p:cNvPr>
          <p:cNvSpPr/>
          <p:nvPr/>
        </p:nvSpPr>
        <p:spPr>
          <a:xfrm>
            <a:off x="12192000" y="7268298"/>
            <a:ext cx="484632" cy="978408"/>
          </a:xfrm>
          <a:prstGeom prst="downArrow">
            <a:avLst/>
          </a:prstGeom>
          <a:solidFill>
            <a:srgbClr val="072B5B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500" b="0" i="0" u="none" strike="noStrike" cap="none" spc="0" normalizeH="0" baseline="0">
              <a:ln>
                <a:noFill/>
              </a:ln>
              <a:solidFill>
                <a:srgbClr val="5B5854"/>
              </a:solidFill>
              <a:effectLst/>
              <a:uFillTx/>
              <a:latin typeface="Avenir LT Std 85 Heavy"/>
              <a:ea typeface="Avenir LT Std 85 Heavy"/>
              <a:cs typeface="Avenir LT Std 85 Heavy"/>
              <a:sym typeface="Avenir LT Std 85 Heavy"/>
            </a:endParaRPr>
          </a:p>
        </p:txBody>
      </p:sp>
    </p:spTree>
    <p:extLst>
      <p:ext uri="{BB962C8B-B14F-4D97-AF65-F5344CB8AC3E}">
        <p14:creationId xmlns:p14="http://schemas.microsoft.com/office/powerpoint/2010/main" val="3863213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tatureium niendit et int qui quibus, toruptat harum explacc aerovitia nissentius ex ea dolorerum qui reri apelloribus et ut fuga. Itatur rerio et…"/>
          <p:cNvSpPr txBox="1">
            <a:spLocks noGrp="1"/>
          </p:cNvSpPr>
          <p:nvPr>
            <p:ph type="body" idx="1"/>
          </p:nvPr>
        </p:nvSpPr>
        <p:spPr>
          <a:xfrm>
            <a:off x="1896533" y="3022600"/>
            <a:ext cx="21138724" cy="8712200"/>
          </a:xfrm>
        </p:spPr>
        <p:txBody>
          <a:bodyPr>
            <a:normAutofit/>
          </a:bodyPr>
          <a:lstStyle/>
          <a:p>
            <a:r>
              <a:rPr lang="it-IT" sz="4300" b="1" dirty="0"/>
              <a:t>Documento sulle modalità di valutazione </a:t>
            </a:r>
            <a:r>
              <a:rPr lang="it-IT" sz="4300" dirty="0"/>
              <a:t>dei </a:t>
            </a:r>
            <a:r>
              <a:rPr lang="it-IT" sz="4300" b="1" dirty="0"/>
              <a:t>Casi Studio. GEV Interdisciplinare (01/02/2021)</a:t>
            </a:r>
          </a:p>
          <a:p>
            <a:r>
              <a:rPr lang="it-IT" sz="4300" dirty="0"/>
              <a:t>Introduce </a:t>
            </a:r>
            <a:r>
              <a:rPr lang="it-IT" sz="4300" b="1" dirty="0"/>
              <a:t>nuovi campi di azione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300" b="1" dirty="0"/>
              <a:t> </a:t>
            </a:r>
            <a:r>
              <a:rPr lang="it-IT" sz="4000" dirty="0"/>
              <a:t>Valorizzazione della proprietà intellettuale/industriale, imprenditorialità accademica (es. spin off, start up)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000" dirty="0"/>
              <a:t>Strutture di intermediazione e trasferimento tecnologico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000" dirty="0"/>
              <a:t>Produzione e gestione di beni artistici e culturali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000" dirty="0"/>
              <a:t>Sperimentazione clinica e iniziative di tutela della salute 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89" name="Titolo della slide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pc="200"/>
            </a:lvl1pPr>
          </a:lstStyle>
          <a:p>
            <a:r>
              <a:rPr lang="it-IT" sz="6600" b="1" dirty="0">
                <a:solidFill>
                  <a:srgbClr val="002060"/>
                </a:solidFill>
                <a:latin typeface="Avenir Medium"/>
              </a:rPr>
              <a:t>AMBITI DELL’IPS-TM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B61C5D2-3A65-CD48-BBAD-337E4A96C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1826" y="1981200"/>
            <a:ext cx="21133431" cy="590931"/>
          </a:xfrm>
        </p:spPr>
        <p:txBody>
          <a:bodyPr/>
          <a:lstStyle/>
          <a:p>
            <a:r>
              <a:rPr lang="it-IT" sz="3600" b="1" dirty="0">
                <a:solidFill>
                  <a:schemeClr val="accent1"/>
                </a:solidFill>
              </a:rPr>
              <a:t>Documenti di riferimento </a:t>
            </a:r>
          </a:p>
        </p:txBody>
      </p:sp>
      <p:sp>
        <p:nvSpPr>
          <p:cNvPr id="18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903391" y="12778446"/>
            <a:ext cx="443485" cy="408940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1056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tatureium niendit et int qui quibus, toruptat harum explacc aerovitia nissentius ex ea dolorerum qui reri apelloribus et ut fuga. Itatur rerio et…"/>
          <p:cNvSpPr txBox="1">
            <a:spLocks noGrp="1"/>
          </p:cNvSpPr>
          <p:nvPr>
            <p:ph type="body" idx="1"/>
          </p:nvPr>
        </p:nvSpPr>
        <p:spPr>
          <a:xfrm>
            <a:off x="1896533" y="3022600"/>
            <a:ext cx="21138724" cy="7856894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endParaRPr lang="it-IT" sz="40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000" dirty="0"/>
              <a:t>Formazione permanente e didattica aperta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000" dirty="0"/>
              <a:t>Attività di Public Engagement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000" dirty="0"/>
              <a:t>Produzione di beni pubblici di natura sociale, educativa e politiche per l’inclusione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000" dirty="0"/>
              <a:t>Strumenti innovativi a sostegno dell’Open Science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000" dirty="0"/>
              <a:t>Attività collegate all’Agenda ONU 2030 e agli obiettivi di sviluppo sostenibile</a:t>
            </a:r>
          </a:p>
          <a:p>
            <a:endParaRPr lang="it-IT" sz="4000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89" name="Titolo della slide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pc="200"/>
            </a:lvl1pPr>
          </a:lstStyle>
          <a:p>
            <a:r>
              <a:rPr lang="it-IT" sz="6600" b="1" dirty="0">
                <a:solidFill>
                  <a:srgbClr val="002060"/>
                </a:solidFill>
                <a:latin typeface="Avenir Medium"/>
              </a:rPr>
              <a:t>AMBITI DELL’IPS-TM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B61C5D2-3A65-CD48-BBAD-337E4A96C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1826" y="1981200"/>
            <a:ext cx="21133431" cy="646331"/>
          </a:xfrm>
        </p:spPr>
        <p:txBody>
          <a:bodyPr/>
          <a:lstStyle/>
          <a:p>
            <a:r>
              <a:rPr lang="it-IT" sz="3600" b="1" dirty="0">
                <a:solidFill>
                  <a:schemeClr val="accent1"/>
                </a:solidFill>
              </a:rPr>
              <a:t>DOCUMENTI DI RIFERIMENTO </a:t>
            </a:r>
          </a:p>
        </p:txBody>
      </p:sp>
      <p:sp>
        <p:nvSpPr>
          <p:cNvPr id="18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903391" y="12778446"/>
            <a:ext cx="443485" cy="408940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7931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tatureium niendit et int qui quibus, toruptat harum explacc aerovitia nissentius ex ea dolorerum qui reri apelloribus et ut fuga. Itatur rerio et…"/>
          <p:cNvSpPr txBox="1">
            <a:spLocks noGrp="1"/>
          </p:cNvSpPr>
          <p:nvPr>
            <p:ph type="body" idx="1"/>
          </p:nvPr>
        </p:nvSpPr>
        <p:spPr>
          <a:xfrm>
            <a:off x="1896533" y="3022599"/>
            <a:ext cx="21138724" cy="8360747"/>
          </a:xfrm>
        </p:spPr>
        <p:txBody>
          <a:bodyPr>
            <a:normAutofit/>
          </a:bodyPr>
          <a:lstStyle/>
          <a:p>
            <a:r>
              <a:rPr lang="it-IT" sz="4400" b="1" dirty="0"/>
              <a:t>Raccomandazione in materia di valutazione dell’impegno delle università nel contrasto alle disuguaglianze economiche, sociali e territoriali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000" dirty="0"/>
              <a:t>Accesso paritario di studentesse e studenti all’università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000" dirty="0"/>
              <a:t>Consapevolezza, da parte di studentesse e studenti, del contesto sociale e culturale, dei propri diritti/doveri costituzionali e dell’impatto sociale di ogni disciplina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000" dirty="0"/>
              <a:t>Dignità del lavoro e sua autonomia, all’interno delle università e nelle imprese o istituzioni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000" dirty="0"/>
              <a:t>Un trasferimento delle conoscenze che accresca la giustizia sociale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000" dirty="0"/>
              <a:t>Pari opportunità nell’accesso al lavoro, ai servizi fondamentali, all’attività di impresa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it-IT" sz="4000" dirty="0"/>
          </a:p>
          <a:p>
            <a:pPr marL="571500" indent="-571500">
              <a:buFont typeface="Wingdings" panose="05000000000000000000" pitchFamily="2" charset="2"/>
              <a:buChar char="q"/>
            </a:pPr>
            <a:endParaRPr lang="it-IT" sz="4000" dirty="0"/>
          </a:p>
          <a:p>
            <a:pPr marL="571500" indent="-571500">
              <a:buFont typeface="Wingdings" panose="05000000000000000000" pitchFamily="2" charset="2"/>
              <a:buChar char="q"/>
            </a:pPr>
            <a:endParaRPr lang="it-IT" sz="4000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89" name="Titolo della slide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pc="200"/>
            </a:lvl1pPr>
          </a:lstStyle>
          <a:p>
            <a:r>
              <a:rPr lang="it-IT" sz="6600" b="1" dirty="0">
                <a:solidFill>
                  <a:srgbClr val="002060"/>
                </a:solidFill>
                <a:latin typeface="Avenir Medium"/>
              </a:rPr>
              <a:t>AMBITI DELL’IPS-TM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B61C5D2-3A65-CD48-BBAD-337E4A96C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1826" y="1981200"/>
            <a:ext cx="21133431" cy="646331"/>
          </a:xfrm>
        </p:spPr>
        <p:txBody>
          <a:bodyPr/>
          <a:lstStyle/>
          <a:p>
            <a:r>
              <a:rPr lang="it-IT" sz="3600" b="1" dirty="0">
                <a:solidFill>
                  <a:schemeClr val="accent1"/>
                </a:solidFill>
              </a:rPr>
              <a:t>DOCUMENTI DI RIFERIMENTO </a:t>
            </a:r>
          </a:p>
        </p:txBody>
      </p:sp>
      <p:sp>
        <p:nvSpPr>
          <p:cNvPr id="18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903391" y="12778446"/>
            <a:ext cx="443485" cy="408940"/>
          </a:xfrm>
        </p:spPr>
        <p:txBody>
          <a:bodyPr/>
          <a:lstStyle/>
          <a:p>
            <a:fld id="{86CB4B4D-7CA3-9044-876B-883B54F8677D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13842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LAYOUT SIGIL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 VUO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ew_Template">
  <a:themeElements>
    <a:clrScheme name="New_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72B5B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rgbClr val="5B5854"/>
            </a:solidFill>
            <a:effectLst/>
            <a:uFillTx/>
            <a:latin typeface="Avenir LT Std 85 Heavy"/>
            <a:ea typeface="Avenir LT Std 85 Heavy"/>
            <a:cs typeface="Avenir LT Std 85 Heavy"/>
            <a:sym typeface="Avenir LT Std 85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rgbClr val="5B5854"/>
            </a:solidFill>
            <a:effectLst/>
            <a:uFillTx/>
            <a:latin typeface="Avenir LT Std 85 Heavy"/>
            <a:ea typeface="Avenir LT Std 85 Heavy"/>
            <a:cs typeface="Avenir LT Std 85 Heavy"/>
            <a:sym typeface="Avenir LT Std 85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New_Template</Template>
  <TotalTime>924</TotalTime>
  <Words>1118</Words>
  <Application>Microsoft Office PowerPoint</Application>
  <PresentationFormat>Personalizado</PresentationFormat>
  <Paragraphs>165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Arial</vt:lpstr>
      <vt:lpstr>Avenir LT Std 35 Light</vt:lpstr>
      <vt:lpstr>Avenir LT Std 55 Roman</vt:lpstr>
      <vt:lpstr>Avenir LT Std 65 Medium</vt:lpstr>
      <vt:lpstr>Avenir LT Std 85 Heavy</vt:lpstr>
      <vt:lpstr>Avenir Medium</vt:lpstr>
      <vt:lpstr>Calibri Light</vt:lpstr>
      <vt:lpstr>Helvetica Neue</vt:lpstr>
      <vt:lpstr>Wingdings</vt:lpstr>
      <vt:lpstr>LAYOUT SIGILLO</vt:lpstr>
      <vt:lpstr>SLIDE VUOTA</vt:lpstr>
      <vt:lpstr>Impegno Pubblico Sociale – Terza Missione</vt:lpstr>
      <vt:lpstr>OBIETTIVI</vt:lpstr>
      <vt:lpstr>DEFINIZIONE DI IPS-TM</vt:lpstr>
      <vt:lpstr>L’ELABORAZIONE DELLE LINEE GUIDA</vt:lpstr>
      <vt:lpstr>AMBITI DELL’IPS-TM</vt:lpstr>
      <vt:lpstr>AMBITI DELL’IPS-TM</vt:lpstr>
      <vt:lpstr>AMBITI DELL’IPS-TM</vt:lpstr>
      <vt:lpstr>AMBITI DELL’IPS-TM</vt:lpstr>
      <vt:lpstr>AMBITI DELL’IPS-TM</vt:lpstr>
      <vt:lpstr>REFERENTI D’ATENEO</vt:lpstr>
      <vt:lpstr>REFERENTI E AZIONI</vt:lpstr>
      <vt:lpstr>      LA REALIZZAZIONE DELLE ATTIVITÀ</vt:lpstr>
      <vt:lpstr>         </vt:lpstr>
      <vt:lpstr> PROGETTAZIONE </vt:lpstr>
      <vt:lpstr>  PROGETTAZIONE   </vt:lpstr>
      <vt:lpstr>  PROGETTAZIONE   </vt:lpstr>
      <vt:lpstr>          </vt:lpstr>
      <vt:lpstr> VALUTAZIONE E VALORIZZAZIONE      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subject/>
  <dc:creator>Massimo Cortesi</dc:creator>
  <cp:keywords/>
  <dc:description/>
  <cp:lastModifiedBy>R1</cp:lastModifiedBy>
  <cp:revision>96</cp:revision>
  <cp:lastPrinted>2023-05-02T17:13:26Z</cp:lastPrinted>
  <dcterms:created xsi:type="dcterms:W3CDTF">2021-04-13T15:44:38Z</dcterms:created>
  <dcterms:modified xsi:type="dcterms:W3CDTF">2024-03-13T09:47:36Z</dcterms:modified>
  <cp:category/>
</cp:coreProperties>
</file>